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6"/>
  </p:notesMasterIdLst>
  <p:sldIdLst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952" userDrawn="1">
          <p15:clr>
            <a:srgbClr val="A4A3A4"/>
          </p15:clr>
        </p15:guide>
        <p15:guide id="3" pos="5664" userDrawn="1">
          <p15:clr>
            <a:srgbClr val="A4A3A4"/>
          </p15:clr>
        </p15:guide>
        <p15:guide id="4" pos="55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elle Nolan" initials="JN" lastIdx="7" clrIdx="0">
    <p:extLst>
      <p:ext uri="{19B8F6BF-5375-455C-9EA6-DF929625EA0E}">
        <p15:presenceInfo xmlns:p15="http://schemas.microsoft.com/office/powerpoint/2012/main" userId="Janelle Nol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5B64"/>
    <a:srgbClr val="EAEDED"/>
    <a:srgbClr val="D5DBDB"/>
    <a:srgbClr val="FF9900"/>
    <a:srgbClr val="232F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81" autoAdjust="0"/>
    <p:restoredTop sz="94890"/>
  </p:normalViewPr>
  <p:slideViewPr>
    <p:cSldViewPr>
      <p:cViewPr varScale="1">
        <p:scale>
          <a:sx n="143" d="100"/>
          <a:sy n="143" d="100"/>
        </p:scale>
        <p:origin x="2400" y="208"/>
      </p:cViewPr>
      <p:guideLst>
        <p:guide orient="horz" pos="2160"/>
        <p:guide pos="5952"/>
        <p:guide pos="5664"/>
        <p:guide pos="55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3D1AE-04B2-F147-8122-2A32BD7879DD}" type="datetimeFigureOut">
              <a:rPr lang="en-US" smtClean="0"/>
              <a:t>3/16/23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BC6CBF-D31D-B841-861D-EC168426F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54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6CBF-D31D-B841-861D-EC168426F2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8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6CBF-D31D-B841-861D-EC168426F2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95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6CBF-D31D-B841-861D-EC168426F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44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168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D3142E2-737D-A245-A43E-D66792DD72C8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096255" y="5501224"/>
            <a:ext cx="2743200" cy="365125"/>
          </a:xfrm>
        </p:spPr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2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57BCE-DF1C-9941-A12E-A31A5F71AD93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49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5E4A50-58AB-41B2-9F86-A8A832F56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7125-4423-B043-A078-9D7E1DD2586D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8D7861-7FF1-0946-8A82-86A7F99607C6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0230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AAE77B9-760B-8040-A41E-8B5B73F4B26D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8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5BE89-FE1B-4E4D-90F0-7B3CCBA597B3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2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866B5-5A5C-8240-98AA-260A2F078626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3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3CBB-035E-144E-8241-1E6656880D89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FB481-AB60-43A3-947D-B4556E8AB2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DE46FA6-622A-8E43-88F7-F7F06FFECE9A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A915F-71E7-41C4-907A-C8F1E2D177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AFA98-7BE3-48BD-9D56-EE4F5EEB2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33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34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DD19F2F-2BF4-0240-9543-882EF6747C2E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42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2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101FDF5-4B64-FC43-946E-5632B56746F2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1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260DE7-04AD-4C12-9D26-5A8DB9DF7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72998-CF78-E641-92D5-30F654C2CA87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56764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9DE7C-57E7-284B-A33E-6D0E02028338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3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2611-D82F-2A4D-A5DE-40ABD14BD6C4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6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E792ED2-53CD-0445-A178-89CFABCF3992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28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F9AE92-BDA6-334C-B776-595ADBCC7083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13621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7543A10-8BC2-9248-86DA-BAD08EDEBD3C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0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0"/>
            <a:ext cx="5372100" cy="449579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37A7-EC66-974C-80B5-3ECED48AFACC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24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5879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94736-AEEA-CA4D-A45D-F1E9AE486A50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413956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BC9A-0A84-704A-B666-B8A1940C4579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11844-EDC2-4BBC-9655-791EDDE7A288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99824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A0261-0528-3F49-90E4-ED82054FBC74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10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E1332B-B9B3-44AE-8A49-2626B809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353722-68E3-4138-8A81-F72F7531BC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71CFF5-8D12-D644-B3DD-B5544FAAACE1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10685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BB5261-66CB-0E42-A541-23C79B1094A5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60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2B3D859-AEC0-B944-89C8-F47739C34C42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1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EE6809A-03B0-CD49-935C-2063D4109BAB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09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1A3FE-4D6A-4FEE-B1CD-1FE73B8F2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BCD3A-D9BE-A141-AAA4-F8F1B1A5517A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11377F-BA28-3845-97F3-53D98620ADA8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38918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743620-822C-4F2E-9998-6E304D954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3385-ECCB-FC4C-92E1-10EA3C46E2BF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5B3FF-A08D-44FC-A0AE-D869ED9C1C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704160-7EED-0143-8593-11611B75DB28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35998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B7E57E-945E-46D1-BD61-D6921E80A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D3648-82FD-284A-95D0-A3E9C831AAD9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968E3-0DF7-407B-9A2D-1A1AE08904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EC3605-0B49-A242-872F-E4822FBEAC15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04885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042FDE-DD19-41FD-8B6F-87590D7D7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33DB-8297-7947-B830-2F0CD4A12FF0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AAC885-C2D4-4F14-8900-38C88CAB96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4DBAE7-9BA8-E249-B0B7-8901FF06582F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30412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71A5-9DB9-B746-82C9-C84F63FE6CD9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2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3A29-887F-F94B-9F6C-3B860810E823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8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1E6EE-993B-464E-B476-8FA80F327477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12994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A13C1F-8C67-404B-B806-4F34A751F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0E4D76-1B78-41A6-A9DC-5B3B502BB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9266F3-C1EE-CA46-BF0D-AE29EC149890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77552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158330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177350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175462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F94D6F-FC6C-41D8-A694-AB55DA3B3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8B5018-B20C-8F46-977C-3C7AF08A2F06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71609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EFCB8B8-979C-4AAB-AA82-9F25D385B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54476E-F626-4819-A736-EC4102742C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D2DEB717-2DE7-459C-BBF4-D1DE18E28B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97C2B80-F3FA-418B-83A2-AD00C724B0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944E1C8-03C2-4996-BF98-A9CACDB547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1FA1AA7-555D-4F9D-A68D-165E76FE78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B05F162-C8A5-4E12-B74F-866E647CBB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F7ABC795-AA3D-4A5F-885A-E07B8B8AF8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81374-1A4B-634F-BDD7-1DDAC0D29E26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84844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12AE363-E174-413B-A5D8-84EF10248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79ABD0-4BB3-454B-96DF-FA1598EF70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52DB849-62DF-461B-B820-A4F32D048C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A8CEFC-CF61-4A31-A788-161B3972BF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439D56A-BB5E-4F3A-B629-0A1D1E862B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5D8D917-6B13-42D6-8690-C650241DA9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0321A4E-2574-41DF-96BF-F2CDB2C80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32E8CB69-C161-4F4F-8247-6F0E5557C9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0FDEC4-0CB5-6E46-B88B-5BE4FECFA936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49154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8EE2A75-D393-46AE-BBAB-0EB32F6FE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A73902-C254-4348-AC8F-7A5712464B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C957602-E6E1-48FD-A674-F0E29B19C8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5E640DD-5644-4072-B700-BE7588179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CE8A87F-3E35-4DEB-81B0-C1AC29D118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CA938FB-2229-41FA-B422-BA4198B742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E92DC88-034C-420D-85C5-F8681F9E9F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D8C021E-4635-4036-8672-099B9DD4B3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757FE8-5400-7C41-BB75-E08DC6FC8B7D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07520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0280A60-AE9B-4B6A-975D-35CFC5451D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2C9EB4-F1AF-4D5B-B797-12A017CD00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070AF26-7CD2-427C-AA91-5007610CFA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C7F58AC-B161-4FBE-9FD6-B35E51E345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1CD2A80-C504-434F-936F-3B2B1AFCE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7C96C28-DBE7-41AE-B2A4-8E50C128D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E9D8EDA-E4CA-4B74-9177-7D67910B17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45939A9-6CA0-455E-9033-788F15899C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78BB98-DB57-6243-8C6E-FEF0FC8E56F8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29952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A117F34-934F-4076-88D3-D782D6ECB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DDEC3C-3A7B-41CD-BA1E-F1F67821AD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E75229E-512D-4B42-B5D1-CF8CCA9E6A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BA19A9CC-5AEE-44CE-AEDF-830A16B506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DE48800-5CD8-4B07-BDB4-0138FFA207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50D0EB8-6F99-44AC-AA8F-9D74CE0E12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1EF49EB-4904-4C76-997C-A99DA5689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0712B44-50FF-4BA1-9E6C-5F60AEE2F4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682E5-3952-4A4A-953C-6B52A00F086C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65839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E2AD207-CE0A-4D3E-A94F-E95D4794A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E8DB85-756D-43AA-A4E5-05992D1281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59644-4343-4773-A28F-4CBF7DF4E5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64855C4-2627-46E1-A9CA-B148C6AD81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E36E688-F3C3-40CD-9899-3D65D5174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DF14098-B30D-4FC9-B638-A7F0EAA1D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A87B262-4F9C-4963-B71F-6A599F51E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2E6B7D5-F737-477D-BCEB-A0FC9AA521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16F419-95CE-824B-8B49-E54037B3A1F1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54721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7EE93C-8CD6-4A71-B69D-AC03D8B47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155C57-5861-4985-97FD-080A655F69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FDD6E3-6305-6241-8FD1-0A44F9B285EE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65128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E68949-CE6F-4504-96F3-8F99C5B81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34A202-5BCA-4C63-9A75-29E977C2BC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64D0F4C-32F5-4FAE-A5FD-112D779673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BAE7EE1-DB4F-46E7-B763-260F189585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923609D-11EC-4A90-9DF4-6011CEFA06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A5F0A2C-DD2C-42D9-9891-3AC7EAC58A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6FE6896-B28C-4407-9B9D-30EF7DEEC1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0B2D505-D8BD-49D5-BA6B-C78D78B514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42E70C-C45C-4E46-9B05-C99C1FF6465C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02399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6BDE67F-978F-4031-B3D3-DF4DCF6C95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EAADDF-3715-41F9-80EB-8089BE4C7D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30FD717-B5D1-4382-B640-9A1502DF29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80AFCB4-6EDA-47FA-9B03-8D52A02470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3C913E-49B8-4E01-84BA-3E1302AAAA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5F2329A-FFEB-498F-831A-5B64A8D8A2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DE1BE55-27D0-4CCD-BC1C-1E28603B28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01B2B04-0E68-469F-97F4-1485CABC89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9CC861-FA54-3E4C-A730-889402022BFE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90688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A8B14CE-D48C-4755-97B8-C8D09BC428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2E4779-460A-4AB2-B60F-636DA52DBE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6067447-57A4-4241-95CA-58BA6147CC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6F5222C-6420-402E-8432-442A9B9039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F9F2DF-FEFD-4519-BA6A-321AE118D6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278312-C7E9-4084-9DA4-8FF690E63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841CF4B-BB8A-4DB4-9E3A-0FE156EE6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CCD502E-CCF3-4763-BBA5-9668C6A2CD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B3FA62-6F7D-C245-94EF-CC61AE2D7055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59491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99E97E-66C6-4818-BD73-FD1DEC2A1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CF5C72-58D2-4105-AADB-DD17ABECF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E89F7E8-34D5-405B-AE9C-9A1ACC3C2B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E382DE2-8277-44F2-BA33-B9F080C863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F3C8CFB-D16E-4A3C-AD00-0A429FF646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0923359-3BBB-4CE7-B735-2F4ADEAEC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287D8B1-049A-44B5-941A-00789112FB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C754C1F4-1140-46D2-8F46-A49CC24C6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83338-84FB-5148-8C2F-B3A0CAE3E9DA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52043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A4623BD-B67C-4E55-8A2B-78F2A27CC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5FD913-AA31-4215-9688-5AEC91B155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122668E-8FB9-448F-A378-4A580E1A57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A949EC9C-3C70-49AA-8B49-6ADBA205E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B4F15B12-1AC6-4328-97BB-8B37EE3A02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EF48591-DA78-43C0-AB30-09A697E96E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2E2B554-8152-4875-8AE7-DB559878A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4C9D5B0-6B00-4369-AE51-42B65E61ED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A1A797-766E-2044-B9AC-3A309F971FEB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2041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62B8-64AD-FC43-BDB1-FE09804815CA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CE19-CEB2-0246-90AC-7E12528603B1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04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se Case (Exter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076F-B803-F449-AE2C-C6D6F45F0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914" y="836813"/>
            <a:ext cx="5307108" cy="1069975"/>
          </a:xfrm>
        </p:spPr>
        <p:txBody>
          <a:bodyPr anchor="t"/>
          <a:lstStyle>
            <a:lvl1pPr>
              <a:defRPr sz="3200"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Customer or Project Name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DB42E4-FDF2-734A-8963-8CFF1C2DCF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3980" y="473074"/>
            <a:ext cx="5228217" cy="48736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652B88-586A-8842-9060-13A32CEDF63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80914" y="2033191"/>
            <a:ext cx="5307108" cy="331356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Use Case &amp; Solution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094954C-6756-7341-A2DB-1F6AC70993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0912" y="473075"/>
            <a:ext cx="5307106" cy="36373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9901"/>
                </a:solidFill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defRPr>
            </a:lvl1pPr>
          </a:lstStyle>
          <a:p>
            <a:pPr lvl="0"/>
            <a:r>
              <a:rPr lang="en-US" dirty="0"/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1054711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70BFFB-0093-421A-9336-050D90222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33CD46-0AFF-491A-81DD-A41D6C0A0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BCCE20-DD0D-2040-9412-B97BA2352D8F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59518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BAA309-92EA-4379-8B36-A33B00AC08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5D5CC1-F214-4B0D-B624-747936DBC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BC71C6-2646-9C46-BBEA-526E344D7234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09996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268F13E-C214-4B8D-880A-BA0FCE0C9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8E043-3FBE-4BA4-AC46-79BDCCF50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0F749D-EC2C-CF4C-B87E-B001F4B40D77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20168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5600E0-7AB0-4031-A612-7B2CCBEE75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DCD881-DF20-456B-8D14-A0EB6AF3B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FC373E-6D05-E14A-9399-23E5FB999DB4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63643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43.xml"/><Relationship Id="rId47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51.xml"/><Relationship Id="rId55" Type="http://schemas.openxmlformats.org/officeDocument/2006/relationships/slideLayout" Target="../slideLayouts/slideLayout56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41.xml"/><Relationship Id="rId45" Type="http://schemas.openxmlformats.org/officeDocument/2006/relationships/slideLayout" Target="../slideLayouts/slideLayout46.xml"/><Relationship Id="rId53" Type="http://schemas.openxmlformats.org/officeDocument/2006/relationships/slideLayout" Target="../slideLayouts/slideLayout54.xml"/><Relationship Id="rId58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openxmlformats.org/officeDocument/2006/relationships/slideLayout" Target="../slideLayouts/slideLayout44.xml"/><Relationship Id="rId48" Type="http://schemas.openxmlformats.org/officeDocument/2006/relationships/slideLayout" Target="../slideLayouts/slideLayout49.xml"/><Relationship Id="rId56" Type="http://schemas.openxmlformats.org/officeDocument/2006/relationships/slideLayout" Target="../slideLayouts/slideLayout57.xml"/><Relationship Id="rId8" Type="http://schemas.openxmlformats.org/officeDocument/2006/relationships/slideLayout" Target="../slideLayouts/slideLayout9.xml"/><Relationship Id="rId51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46" Type="http://schemas.openxmlformats.org/officeDocument/2006/relationships/slideLayout" Target="../slideLayouts/slideLayout47.xml"/><Relationship Id="rId59" Type="http://schemas.openxmlformats.org/officeDocument/2006/relationships/image" Target="../media/image3.png"/><Relationship Id="rId20" Type="http://schemas.openxmlformats.org/officeDocument/2006/relationships/slideLayout" Target="../slideLayouts/slideLayout21.xml"/><Relationship Id="rId41" Type="http://schemas.openxmlformats.org/officeDocument/2006/relationships/slideLayout" Target="../slideLayouts/slideLayout42.xml"/><Relationship Id="rId54" Type="http://schemas.openxmlformats.org/officeDocument/2006/relationships/slideLayout" Target="../slideLayouts/slideLayout55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49" Type="http://schemas.openxmlformats.org/officeDocument/2006/relationships/slideLayout" Target="../slideLayouts/slideLayout50.xml"/><Relationship Id="rId57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11.xml"/><Relationship Id="rId31" Type="http://schemas.openxmlformats.org/officeDocument/2006/relationships/slideLayout" Target="../slideLayouts/slideLayout32.xml"/><Relationship Id="rId44" Type="http://schemas.openxmlformats.org/officeDocument/2006/relationships/slideLayout" Target="../slideLayouts/slideLayout45.xml"/><Relationship Id="rId52" Type="http://schemas.openxmlformats.org/officeDocument/2006/relationships/slideLayout" Target="../slideLayouts/slideLayout53.xml"/><Relationship Id="rId6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65126"/>
            <a:ext cx="10820400" cy="12162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8204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AWS copyright text">
            <a:extLst>
              <a:ext uri="{FF2B5EF4-FFF2-40B4-BE49-F238E27FC236}">
                <a16:creationId xmlns:a16="http://schemas.microsoft.com/office/drawing/2014/main" id="{F49B8274-557F-7642-B09D-244509A45ED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90600" y="6345238"/>
            <a:ext cx="403648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 sz="933" b="0" i="1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Reviewed for technical accuracy Month Day, 2022</a:t>
            </a:r>
          </a:p>
          <a:p>
            <a:pPr eaLnBrk="1" hangingPunct="1"/>
            <a:r>
              <a:rPr lang="en-US" altLang="x-none" sz="933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  <p:sp>
        <p:nvSpPr>
          <p:cNvPr id="10" name="AWS Reference Architecture text">
            <a:extLst>
              <a:ext uri="{FF2B5EF4-FFF2-40B4-BE49-F238E27FC236}">
                <a16:creationId xmlns:a16="http://schemas.microsoft.com/office/drawing/2014/main" id="{5EF8CEBA-0ED4-8243-9BCD-E9FD95F708AB}"/>
              </a:ext>
            </a:extLst>
          </p:cNvPr>
          <p:cNvSpPr txBox="1"/>
          <p:nvPr userDrawn="1"/>
        </p:nvSpPr>
        <p:spPr>
          <a:xfrm>
            <a:off x="5334000" y="6345238"/>
            <a:ext cx="2895599" cy="320040"/>
          </a:xfrm>
          <a:prstGeom prst="rect">
            <a:avLst/>
          </a:prstGeom>
          <a:noFill/>
        </p:spPr>
        <p:txBody>
          <a:bodyPr wrap="square" rIns="45720" rtlCol="0">
            <a:no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Reference Architecture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8CF8A73-2F72-5D48-9C99-24F2173AD3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908" y="6314768"/>
            <a:ext cx="585391" cy="3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5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C29CE-3041-7140-9BA9-DCB3249F163A}" type="datetime1">
              <a:rPr lang="en-US" smtClean="0"/>
              <a:t>3/16/23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4F7D2-009A-40A3-9C6D-5D576E0365C6}"/>
              </a:ext>
            </a:extLst>
          </p:cNvPr>
          <p:cNvPicPr>
            <a:picLocks noChangeAspect="1"/>
          </p:cNvPicPr>
          <p:nvPr userDrawn="1"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12" y="6253546"/>
            <a:ext cx="764176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BF6604-AFFA-2144-84A8-B114434DA9D8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5A6C23-3079-5A4E-856A-214D2D3A75D7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514" y="6253546"/>
            <a:ext cx="137479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59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  <p:sldLayoutId id="2147483690" r:id="rId34"/>
    <p:sldLayoutId id="2147483691" r:id="rId35"/>
    <p:sldLayoutId id="2147483692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705" r:id="rId49"/>
    <p:sldLayoutId id="2147483706" r:id="rId50"/>
    <p:sldLayoutId id="2147483707" r:id="rId51"/>
    <p:sldLayoutId id="2147483708" r:id="rId52"/>
    <p:sldLayoutId id="2147483709" r:id="rId53"/>
    <p:sldLayoutId id="2147483710" r:id="rId54"/>
    <p:sldLayoutId id="2147483711" r:id="rId55"/>
    <p:sldLayoutId id="2147483712" r:id="rId56"/>
    <p:sldLayoutId id="2147483713" r:id="rId5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20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1080">
          <p15:clr>
            <a:srgbClr val="F26B43"/>
          </p15:clr>
        </p15:guide>
        <p15:guide id="6" orient="horz" pos="5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1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19" Type="http://schemas.openxmlformats.org/officeDocument/2006/relationships/image" Target="../media/image38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35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idebar Background">
            <a:extLst>
              <a:ext uri="{FF2B5EF4-FFF2-40B4-BE49-F238E27FC236}">
                <a16:creationId xmlns:a16="http://schemas.microsoft.com/office/drawing/2014/main" id="{B0A83432-3797-164E-B817-BA71B523944F}"/>
              </a:ext>
            </a:extLst>
          </p:cNvPr>
          <p:cNvSpPr/>
          <p:nvPr/>
        </p:nvSpPr>
        <p:spPr>
          <a:xfrm>
            <a:off x="8975652" y="0"/>
            <a:ext cx="3216348" cy="6858000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5C540FF-0010-3C46-844A-7D2C75A3851E}"/>
              </a:ext>
            </a:extLst>
          </p:cNvPr>
          <p:cNvSpPr/>
          <p:nvPr/>
        </p:nvSpPr>
        <p:spPr>
          <a:xfrm>
            <a:off x="1470813" y="1325212"/>
            <a:ext cx="7295017" cy="4815841"/>
          </a:xfrm>
          <a:prstGeom prst="rect">
            <a:avLst/>
          </a:prstGeom>
          <a:noFill/>
          <a:ln w="12700">
            <a:solidFill>
              <a:srgbClr val="141B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Cloud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B2C5B88-76DC-BC48-8620-9681FF0F6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1715" y="1362449"/>
            <a:ext cx="330200" cy="3302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D9094B7-915B-814D-BEA5-B132C0E6FF26}"/>
              </a:ext>
            </a:extLst>
          </p:cNvPr>
          <p:cNvCxnSpPr>
            <a:cxnSpLocks/>
            <a:stCxn id="40" idx="3"/>
            <a:endCxn id="94" idx="1"/>
          </p:cNvCxnSpPr>
          <p:nvPr/>
        </p:nvCxnSpPr>
        <p:spPr>
          <a:xfrm flipV="1">
            <a:off x="955288" y="4170703"/>
            <a:ext cx="972126" cy="10203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eparator">
            <a:extLst>
              <a:ext uri="{FF2B5EF4-FFF2-40B4-BE49-F238E27FC236}">
                <a16:creationId xmlns:a16="http://schemas.microsoft.com/office/drawing/2014/main" id="{F30A1574-10E4-484A-8146-B48870661EB1}"/>
              </a:ext>
            </a:extLst>
          </p:cNvPr>
          <p:cNvCxnSpPr/>
          <p:nvPr/>
        </p:nvCxnSpPr>
        <p:spPr>
          <a:xfrm>
            <a:off x="281372" y="1283243"/>
            <a:ext cx="8595360" cy="0"/>
          </a:xfrm>
          <a:prstGeom prst="line">
            <a:avLst/>
          </a:prstGeom>
          <a:ln w="25400">
            <a:solidFill>
              <a:srgbClr val="545B6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itle text box">
            <a:extLst>
              <a:ext uri="{FF2B5EF4-FFF2-40B4-BE49-F238E27FC236}">
                <a16:creationId xmlns:a16="http://schemas.microsoft.com/office/drawing/2014/main" id="{FB7B5386-D481-0745-9651-3FA89235C81A}"/>
              </a:ext>
            </a:extLst>
          </p:cNvPr>
          <p:cNvSpPr txBox="1"/>
          <p:nvPr/>
        </p:nvSpPr>
        <p:spPr>
          <a:xfrm>
            <a:off x="281372" y="158447"/>
            <a:ext cx="828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Sample</a:t>
            </a:r>
          </a:p>
        </p:txBody>
      </p:sp>
      <p:sp>
        <p:nvSpPr>
          <p:cNvPr id="46" name="NumBox 6">
            <a:extLst>
              <a:ext uri="{FF2B5EF4-FFF2-40B4-BE49-F238E27FC236}">
                <a16:creationId xmlns:a16="http://schemas.microsoft.com/office/drawing/2014/main" id="{75F938A2-8C1D-F740-8DF5-0F1D9E603E4D}"/>
              </a:ext>
            </a:extLst>
          </p:cNvPr>
          <p:cNvSpPr/>
          <p:nvPr/>
        </p:nvSpPr>
        <p:spPr>
          <a:xfrm>
            <a:off x="9068504" y="5182206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6</a:t>
            </a:r>
          </a:p>
        </p:txBody>
      </p:sp>
      <p:sp>
        <p:nvSpPr>
          <p:cNvPr id="47" name="NumBox 5">
            <a:extLst>
              <a:ext uri="{FF2B5EF4-FFF2-40B4-BE49-F238E27FC236}">
                <a16:creationId xmlns:a16="http://schemas.microsoft.com/office/drawing/2014/main" id="{A2290CE2-D8F1-634A-905A-BA66C42AEBC9}"/>
              </a:ext>
            </a:extLst>
          </p:cNvPr>
          <p:cNvSpPr/>
          <p:nvPr/>
        </p:nvSpPr>
        <p:spPr>
          <a:xfrm>
            <a:off x="9073987" y="3781122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</a:t>
            </a:r>
          </a:p>
        </p:txBody>
      </p:sp>
      <p:sp>
        <p:nvSpPr>
          <p:cNvPr id="48" name="NumBox 4">
            <a:extLst>
              <a:ext uri="{FF2B5EF4-FFF2-40B4-BE49-F238E27FC236}">
                <a16:creationId xmlns:a16="http://schemas.microsoft.com/office/drawing/2014/main" id="{DB3429CA-DC02-CB4C-880D-98CA93789536}"/>
              </a:ext>
            </a:extLst>
          </p:cNvPr>
          <p:cNvSpPr/>
          <p:nvPr/>
        </p:nvSpPr>
        <p:spPr>
          <a:xfrm>
            <a:off x="9066829" y="2971800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</a:t>
            </a:r>
          </a:p>
        </p:txBody>
      </p:sp>
      <p:sp>
        <p:nvSpPr>
          <p:cNvPr id="49" name="NumBox 3">
            <a:extLst>
              <a:ext uri="{FF2B5EF4-FFF2-40B4-BE49-F238E27FC236}">
                <a16:creationId xmlns:a16="http://schemas.microsoft.com/office/drawing/2014/main" id="{FBB6C579-1AAE-E74E-B11A-6E47F977F102}"/>
              </a:ext>
            </a:extLst>
          </p:cNvPr>
          <p:cNvSpPr/>
          <p:nvPr/>
        </p:nvSpPr>
        <p:spPr>
          <a:xfrm>
            <a:off x="9073987" y="1865012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</a:t>
            </a:r>
          </a:p>
        </p:txBody>
      </p:sp>
      <p:sp>
        <p:nvSpPr>
          <p:cNvPr id="50" name="NumBox 2">
            <a:extLst>
              <a:ext uri="{FF2B5EF4-FFF2-40B4-BE49-F238E27FC236}">
                <a16:creationId xmlns:a16="http://schemas.microsoft.com/office/drawing/2014/main" id="{467C0ED0-7F8D-E04F-83B3-FF198C2806BF}"/>
              </a:ext>
            </a:extLst>
          </p:cNvPr>
          <p:cNvSpPr/>
          <p:nvPr/>
        </p:nvSpPr>
        <p:spPr>
          <a:xfrm>
            <a:off x="9079053" y="1236203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</a:p>
        </p:txBody>
      </p:sp>
      <p:sp>
        <p:nvSpPr>
          <p:cNvPr id="51" name="NumBox 1">
            <a:extLst>
              <a:ext uri="{FF2B5EF4-FFF2-40B4-BE49-F238E27FC236}">
                <a16:creationId xmlns:a16="http://schemas.microsoft.com/office/drawing/2014/main" id="{61A833CA-45E5-DA44-9841-E3816A71ECCE}"/>
              </a:ext>
            </a:extLst>
          </p:cNvPr>
          <p:cNvSpPr/>
          <p:nvPr/>
        </p:nvSpPr>
        <p:spPr>
          <a:xfrm>
            <a:off x="9079053" y="97128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6398EE-554B-AF4E-94AD-B1074332E491}"/>
              </a:ext>
            </a:extLst>
          </p:cNvPr>
          <p:cNvSpPr txBox="1"/>
          <p:nvPr/>
        </p:nvSpPr>
        <p:spPr>
          <a:xfrm>
            <a:off x="9372600" y="49822"/>
            <a:ext cx="2819400" cy="635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Athena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is used to query, and export historical user interaction data from Google Analytics via Google </a:t>
            </a:r>
            <a:r>
              <a:rPr lang="en-US" sz="105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BigQuery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to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S3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This data is used to train the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Personalize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user recommendation model 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User interacts with a website, or a mobile app that uses Google Tag Manager (GTM) Tags to track user interactions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GTM Tag submits the user interaction event to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API Gateway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The user event record is put to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Kinesis. 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Lambda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reads the records from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Kinesis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stream, and submits it to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Personalize</a:t>
            </a:r>
            <a:endParaRPr lang="en-US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GTM tag gets recommendations for the user.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Personalize 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recommends items using the Recommended For You recipe </a:t>
            </a:r>
            <a:endParaRPr lang="en-US" sz="105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Advanced Composite Recipe: User adds items to their cart. A GTM Tag requests for recommended items for cross-sell. An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Lambda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gets similar items recommendations from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DynamoDB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and re-ranks with a User Personalized Ranking recipe in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Personalize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including Promotional items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</a:t>
            </a:r>
            <a:r>
              <a:rPr lang="en-US" sz="1050" b="1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EventBridge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time based event triggers an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AWS Lambda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which starts an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Personalize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batch inference to gets similar items. Inference results are stored in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S3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and an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Lambda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writes them to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DynamoDB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for use in the Advanced Composite Recipe. </a:t>
            </a:r>
          </a:p>
        </p:txBody>
      </p:sp>
      <p:pic>
        <p:nvPicPr>
          <p:cNvPr id="33" name="Graphic 15">
            <a:extLst>
              <a:ext uri="{FF2B5EF4-FFF2-40B4-BE49-F238E27FC236}">
                <a16:creationId xmlns:a16="http://schemas.microsoft.com/office/drawing/2014/main" id="{18289BD6-0E76-0C37-9454-C6ADF70F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88" y="53710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Graphic 24">
            <a:extLst>
              <a:ext uri="{FF2B5EF4-FFF2-40B4-BE49-F238E27FC236}">
                <a16:creationId xmlns:a16="http://schemas.microsoft.com/office/drawing/2014/main" id="{9BACD195-D87F-CFB9-031F-6B9BA9E69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03" y="536199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25">
            <a:extLst>
              <a:ext uri="{FF2B5EF4-FFF2-40B4-BE49-F238E27FC236}">
                <a16:creationId xmlns:a16="http://schemas.microsoft.com/office/drawing/2014/main" id="{A61E4C58-A950-6314-F9C8-505F5E674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578" y="5818632"/>
            <a:ext cx="10731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Clients</a:t>
            </a:r>
          </a:p>
        </p:txBody>
      </p:sp>
      <p:pic>
        <p:nvPicPr>
          <p:cNvPr id="40" name="Graphic 24">
            <a:extLst>
              <a:ext uri="{FF2B5EF4-FFF2-40B4-BE49-F238E27FC236}">
                <a16:creationId xmlns:a16="http://schemas.microsoft.com/office/drawing/2014/main" id="{90B72E70-6A77-B272-53CC-CE662B0B6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498088" y="3952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25">
            <a:extLst>
              <a:ext uri="{FF2B5EF4-FFF2-40B4-BE49-F238E27FC236}">
                <a16:creationId xmlns:a16="http://schemas.microsoft.com/office/drawing/2014/main" id="{083F0EA3-6FF7-D3CE-AE52-0E0C6A165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62" y="4394607"/>
            <a:ext cx="107315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Website/App with Google Tag Manager</a:t>
            </a:r>
          </a:p>
        </p:txBody>
      </p:sp>
      <p:pic>
        <p:nvPicPr>
          <p:cNvPr id="56" name="Graphic 24">
            <a:extLst>
              <a:ext uri="{FF2B5EF4-FFF2-40B4-BE49-F238E27FC236}">
                <a16:creationId xmlns:a16="http://schemas.microsoft.com/office/drawing/2014/main" id="{7A4F42AC-B948-4AD4-0C50-D8A87C9A6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706" y="268709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9">
            <a:extLst>
              <a:ext uri="{FF2B5EF4-FFF2-40B4-BE49-F238E27FC236}">
                <a16:creationId xmlns:a16="http://schemas.microsoft.com/office/drawing/2014/main" id="{071FF61D-A2E0-1F65-849C-D3B5374B3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118081"/>
            <a:ext cx="22796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Kinesis</a:t>
            </a:r>
          </a:p>
        </p:txBody>
      </p:sp>
      <p:pic>
        <p:nvPicPr>
          <p:cNvPr id="64" name="Graphic 10">
            <a:extLst>
              <a:ext uri="{FF2B5EF4-FFF2-40B4-BE49-F238E27FC236}">
                <a16:creationId xmlns:a16="http://schemas.microsoft.com/office/drawing/2014/main" id="{7130C489-2DDA-0C02-16BE-39A473738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188" y="269051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TextBox 20">
            <a:extLst>
              <a:ext uri="{FF2B5EF4-FFF2-40B4-BE49-F238E27FC236}">
                <a16:creationId xmlns:a16="http://schemas.microsoft.com/office/drawing/2014/main" id="{CB748A9A-0AE4-90F4-66E6-6E34B822B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8850" y="3118081"/>
            <a:ext cx="2292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Lambda</a:t>
            </a:r>
          </a:p>
        </p:txBody>
      </p:sp>
      <p:pic>
        <p:nvPicPr>
          <p:cNvPr id="68" name="Graphic 6">
            <a:extLst>
              <a:ext uri="{FF2B5EF4-FFF2-40B4-BE49-F238E27FC236}">
                <a16:creationId xmlns:a16="http://schemas.microsoft.com/office/drawing/2014/main" id="{F7488C5B-3434-D8E9-8B88-BB1893322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557" y="268709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9">
            <a:extLst>
              <a:ext uri="{FF2B5EF4-FFF2-40B4-BE49-F238E27FC236}">
                <a16:creationId xmlns:a16="http://schemas.microsoft.com/office/drawing/2014/main" id="{32308E13-E5FF-8C88-F813-F580354A4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6672" y="3118080"/>
            <a:ext cx="22431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Personalize</a:t>
            </a:r>
          </a:p>
        </p:txBody>
      </p:sp>
      <p:pic>
        <p:nvPicPr>
          <p:cNvPr id="70" name="Graphic 10">
            <a:extLst>
              <a:ext uri="{FF2B5EF4-FFF2-40B4-BE49-F238E27FC236}">
                <a16:creationId xmlns:a16="http://schemas.microsoft.com/office/drawing/2014/main" id="{99D800A0-7A62-547B-814E-9AA676ED9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706" y="513452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20">
            <a:extLst>
              <a:ext uri="{FF2B5EF4-FFF2-40B4-BE49-F238E27FC236}">
                <a16:creationId xmlns:a16="http://schemas.microsoft.com/office/drawing/2014/main" id="{E5036307-2E02-50D3-4EC7-78101068A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9567" y="5544979"/>
            <a:ext cx="2292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Lambda</a:t>
            </a:r>
          </a:p>
        </p:txBody>
      </p:sp>
      <p:pic>
        <p:nvPicPr>
          <p:cNvPr id="72" name="Graphic 23">
            <a:extLst>
              <a:ext uri="{FF2B5EF4-FFF2-40B4-BE49-F238E27FC236}">
                <a16:creationId xmlns:a16="http://schemas.microsoft.com/office/drawing/2014/main" id="{25D78801-14AF-BA3B-4581-E6ED0A8B3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452" y="478790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12">
            <a:extLst>
              <a:ext uri="{FF2B5EF4-FFF2-40B4-BE49-F238E27FC236}">
                <a16:creationId xmlns:a16="http://schemas.microsoft.com/office/drawing/2014/main" id="{FD8C3197-3173-8ABE-B253-06DDE0630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1227" y="5182206"/>
            <a:ext cx="22796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DynamoDB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DD2D487-4D73-99FD-7365-CDBC363C30F9}"/>
              </a:ext>
            </a:extLst>
          </p:cNvPr>
          <p:cNvCxnSpPr>
            <a:cxnSpLocks/>
            <a:stCxn id="56" idx="3"/>
            <a:endCxn id="64" idx="1"/>
          </p:cNvCxnSpPr>
          <p:nvPr/>
        </p:nvCxnSpPr>
        <p:spPr>
          <a:xfrm>
            <a:off x="3746906" y="2915695"/>
            <a:ext cx="657282" cy="342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604698B-0F6A-0F4D-DB0C-8ACE2FE1A957}"/>
              </a:ext>
            </a:extLst>
          </p:cNvPr>
          <p:cNvCxnSpPr>
            <a:cxnSpLocks/>
            <a:stCxn id="64" idx="3"/>
            <a:endCxn id="68" idx="1"/>
          </p:cNvCxnSpPr>
          <p:nvPr/>
        </p:nvCxnSpPr>
        <p:spPr>
          <a:xfrm flipV="1">
            <a:off x="4861388" y="2915695"/>
            <a:ext cx="643169" cy="342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6">
            <a:extLst>
              <a:ext uri="{FF2B5EF4-FFF2-40B4-BE49-F238E27FC236}">
                <a16:creationId xmlns:a16="http://schemas.microsoft.com/office/drawing/2014/main" id="{FBC4CBE8-83E4-972B-B361-B839A9645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452" y="550722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9">
            <a:extLst>
              <a:ext uri="{FF2B5EF4-FFF2-40B4-BE49-F238E27FC236}">
                <a16:creationId xmlns:a16="http://schemas.microsoft.com/office/drawing/2014/main" id="{FE366E85-922C-83B1-2D20-5B64020B8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5646" y="5925979"/>
            <a:ext cx="22431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Personalize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83C5E94-C4EB-AF1A-744C-25994B56C9B1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728637" y="4948605"/>
            <a:ext cx="0" cy="413385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E1BCB475-387C-58BA-749A-DCBBB3239A2E}"/>
              </a:ext>
            </a:extLst>
          </p:cNvPr>
          <p:cNvCxnSpPr>
            <a:cxnSpLocks/>
            <a:stCxn id="94" idx="3"/>
            <a:endCxn id="56" idx="1"/>
          </p:cNvCxnSpPr>
          <p:nvPr/>
        </p:nvCxnSpPr>
        <p:spPr>
          <a:xfrm flipV="1">
            <a:off x="2384614" y="2915695"/>
            <a:ext cx="905092" cy="125500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NumBox 1">
            <a:extLst>
              <a:ext uri="{FF2B5EF4-FFF2-40B4-BE49-F238E27FC236}">
                <a16:creationId xmlns:a16="http://schemas.microsoft.com/office/drawing/2014/main" id="{5AB1027E-4A51-127D-CBCD-AA99153F1E04}"/>
              </a:ext>
            </a:extLst>
          </p:cNvPr>
          <p:cNvSpPr/>
          <p:nvPr/>
        </p:nvSpPr>
        <p:spPr>
          <a:xfrm>
            <a:off x="1177568" y="3844062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</a:p>
        </p:txBody>
      </p:sp>
      <p:sp>
        <p:nvSpPr>
          <p:cNvPr id="104" name="NumBox 2">
            <a:extLst>
              <a:ext uri="{FF2B5EF4-FFF2-40B4-BE49-F238E27FC236}">
                <a16:creationId xmlns:a16="http://schemas.microsoft.com/office/drawing/2014/main" id="{58358E5B-A48A-AB11-99EA-B5D35B34E0DB}"/>
              </a:ext>
            </a:extLst>
          </p:cNvPr>
          <p:cNvSpPr/>
          <p:nvPr/>
        </p:nvSpPr>
        <p:spPr>
          <a:xfrm>
            <a:off x="2886836" y="2590800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</a:t>
            </a:r>
          </a:p>
        </p:txBody>
      </p:sp>
      <p:sp>
        <p:nvSpPr>
          <p:cNvPr id="108" name="NumBox 6">
            <a:extLst>
              <a:ext uri="{FF2B5EF4-FFF2-40B4-BE49-F238E27FC236}">
                <a16:creationId xmlns:a16="http://schemas.microsoft.com/office/drawing/2014/main" id="{FEEF744C-1C8E-22B1-70CB-07C40B679BA7}"/>
              </a:ext>
            </a:extLst>
          </p:cNvPr>
          <p:cNvSpPr/>
          <p:nvPr/>
        </p:nvSpPr>
        <p:spPr>
          <a:xfrm>
            <a:off x="2895600" y="5074263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</a:t>
            </a:r>
          </a:p>
        </p:txBody>
      </p:sp>
      <p:sp>
        <p:nvSpPr>
          <p:cNvPr id="109" name="NumBox 7">
            <a:extLst>
              <a:ext uri="{FF2B5EF4-FFF2-40B4-BE49-F238E27FC236}">
                <a16:creationId xmlns:a16="http://schemas.microsoft.com/office/drawing/2014/main" id="{40A44FC3-2811-384A-17CF-C6E2B775E23C}"/>
              </a:ext>
            </a:extLst>
          </p:cNvPr>
          <p:cNvSpPr/>
          <p:nvPr/>
        </p:nvSpPr>
        <p:spPr>
          <a:xfrm>
            <a:off x="7680764" y="5386827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6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F7039557-0D08-7DD6-C169-406E81927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452" b="90323" l="0" r="91379">
                        <a14:foregroundMark x1="43103" y1="96774" x2="43103" y2="96774"/>
                        <a14:foregroundMark x1="89655" y1="56452" x2="89655" y2="56452"/>
                        <a14:foregroundMark x1="44828" y1="8065" x2="44828" y2="8065"/>
                        <a14:foregroundMark x1="0" y1="54839" x2="0" y2="54839"/>
                        <a14:foregroundMark x1="93103" y1="56452" x2="93103" y2="56452"/>
                        <a14:foregroundMark x1="44828" y1="6452" x2="44828" y2="6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56" y="4189192"/>
            <a:ext cx="256032" cy="27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F8B9072C-F98E-57F7-969A-6ED95BEAB5BB}"/>
              </a:ext>
            </a:extLst>
          </p:cNvPr>
          <p:cNvCxnSpPr>
            <a:cxnSpLocks/>
            <a:stCxn id="94" idx="3"/>
            <a:endCxn id="70" idx="1"/>
          </p:cNvCxnSpPr>
          <p:nvPr/>
        </p:nvCxnSpPr>
        <p:spPr>
          <a:xfrm>
            <a:off x="2384614" y="4170703"/>
            <a:ext cx="905092" cy="1192426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Graphic 17">
            <a:extLst>
              <a:ext uri="{FF2B5EF4-FFF2-40B4-BE49-F238E27FC236}">
                <a16:creationId xmlns:a16="http://schemas.microsoft.com/office/drawing/2014/main" id="{DAEB25F4-F618-C3E6-3A7B-C9A05D21B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/>
          <a:srcRect/>
          <a:stretch/>
        </p:blipFill>
        <p:spPr bwMode="auto">
          <a:xfrm>
            <a:off x="1927414" y="394210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" name="TextBox 20">
            <a:extLst>
              <a:ext uri="{FF2B5EF4-FFF2-40B4-BE49-F238E27FC236}">
                <a16:creationId xmlns:a16="http://schemas.microsoft.com/office/drawing/2014/main" id="{6A6E2A2E-7C64-6264-5732-CA8748F8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406075"/>
            <a:ext cx="2292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API Gateway</a:t>
            </a:r>
          </a:p>
        </p:txBody>
      </p:sp>
      <p:pic>
        <p:nvPicPr>
          <p:cNvPr id="100" name="Graphic 6">
            <a:extLst>
              <a:ext uri="{FF2B5EF4-FFF2-40B4-BE49-F238E27FC236}">
                <a16:creationId xmlns:a16="http://schemas.microsoft.com/office/drawing/2014/main" id="{1BE13BD0-84FB-B525-C837-2CA206C84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483" y="478790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raphic 8">
            <a:extLst>
              <a:ext uri="{FF2B5EF4-FFF2-40B4-BE49-F238E27FC236}">
                <a16:creationId xmlns:a16="http://schemas.microsoft.com/office/drawing/2014/main" id="{1B659432-ED22-0161-834E-72E597BD0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844" y="478790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" name="TextBox 9">
            <a:extLst>
              <a:ext uri="{FF2B5EF4-FFF2-40B4-BE49-F238E27FC236}">
                <a16:creationId xmlns:a16="http://schemas.microsoft.com/office/drawing/2014/main" id="{19F455B3-6250-BFCD-ED9D-5CBE41AAC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5182206"/>
            <a:ext cx="223996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S3</a:t>
            </a:r>
          </a:p>
        </p:txBody>
      </p:sp>
      <p:pic>
        <p:nvPicPr>
          <p:cNvPr id="124" name="Graphic 10">
            <a:extLst>
              <a:ext uri="{FF2B5EF4-FFF2-40B4-BE49-F238E27FC236}">
                <a16:creationId xmlns:a16="http://schemas.microsoft.com/office/drawing/2014/main" id="{090E3BC1-ED29-A21C-E2EF-7E1DBBA6A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597" y="478790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Graphic 10">
            <a:extLst>
              <a:ext uri="{FF2B5EF4-FFF2-40B4-BE49-F238E27FC236}">
                <a16:creationId xmlns:a16="http://schemas.microsoft.com/office/drawing/2014/main" id="{99DB6466-53A2-9CD5-1CFB-6A3AA65EB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737" y="550722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E59927B-7D74-082A-243B-B436E07015CD}"/>
              </a:ext>
            </a:extLst>
          </p:cNvPr>
          <p:cNvCxnSpPr>
            <a:cxnSpLocks/>
            <a:stCxn id="124" idx="1"/>
            <a:endCxn id="72" idx="3"/>
          </p:cNvCxnSpPr>
          <p:nvPr/>
        </p:nvCxnSpPr>
        <p:spPr>
          <a:xfrm flipH="1">
            <a:off x="5179652" y="5016507"/>
            <a:ext cx="586945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22B9D91-A80D-D6CB-9278-5C7AD2C0F45C}"/>
              </a:ext>
            </a:extLst>
          </p:cNvPr>
          <p:cNvCxnSpPr>
            <a:cxnSpLocks/>
            <a:stCxn id="103" idx="1"/>
            <a:endCxn id="124" idx="3"/>
          </p:cNvCxnSpPr>
          <p:nvPr/>
        </p:nvCxnSpPr>
        <p:spPr>
          <a:xfrm flipH="1">
            <a:off x="6223797" y="5016507"/>
            <a:ext cx="609047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58EDD03-0D4D-A578-13BF-D03CFB534C90}"/>
              </a:ext>
            </a:extLst>
          </p:cNvPr>
          <p:cNvCxnSpPr>
            <a:cxnSpLocks/>
            <a:stCxn id="100" idx="1"/>
            <a:endCxn id="103" idx="3"/>
          </p:cNvCxnSpPr>
          <p:nvPr/>
        </p:nvCxnSpPr>
        <p:spPr>
          <a:xfrm flipH="1">
            <a:off x="7290044" y="5016507"/>
            <a:ext cx="677439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29008ED-60D7-970B-D68F-BF8CCA1E64B5}"/>
              </a:ext>
            </a:extLst>
          </p:cNvPr>
          <p:cNvCxnSpPr>
            <a:cxnSpLocks/>
          </p:cNvCxnSpPr>
          <p:nvPr/>
        </p:nvCxnSpPr>
        <p:spPr>
          <a:xfrm flipH="1" flipV="1">
            <a:off x="8192018" y="5349846"/>
            <a:ext cx="0" cy="13716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Graphic 30">
            <a:extLst>
              <a:ext uri="{FF2B5EF4-FFF2-40B4-BE49-F238E27FC236}">
                <a16:creationId xmlns:a16="http://schemas.microsoft.com/office/drawing/2014/main" id="{6B135AA0-1C40-F197-F6C0-0C703C153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402" y="550511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856A8F3-D919-2593-46C8-F440E2BE1642}"/>
              </a:ext>
            </a:extLst>
          </p:cNvPr>
          <p:cNvCxnSpPr>
            <a:cxnSpLocks/>
            <a:stCxn id="135" idx="3"/>
            <a:endCxn id="128" idx="1"/>
          </p:cNvCxnSpPr>
          <p:nvPr/>
        </p:nvCxnSpPr>
        <p:spPr>
          <a:xfrm>
            <a:off x="7678602" y="5733712"/>
            <a:ext cx="289135" cy="211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20">
            <a:extLst>
              <a:ext uri="{FF2B5EF4-FFF2-40B4-BE49-F238E27FC236}">
                <a16:creationId xmlns:a16="http://schemas.microsoft.com/office/drawing/2014/main" id="{7710CF35-97B2-F110-1C2F-BF7902DCC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182206"/>
            <a:ext cx="2292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Lambda</a:t>
            </a:r>
          </a:p>
        </p:txBody>
      </p:sp>
      <p:sp>
        <p:nvSpPr>
          <p:cNvPr id="139" name="TextBox 20">
            <a:extLst>
              <a:ext uri="{FF2B5EF4-FFF2-40B4-BE49-F238E27FC236}">
                <a16:creationId xmlns:a16="http://schemas.microsoft.com/office/drawing/2014/main" id="{4D7E40C4-F442-FC94-32B4-C5A5C351A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5182206"/>
            <a:ext cx="2292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Personalize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EC72DD2-4F70-F8D6-8A2E-0D48FA9576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41" y="1763423"/>
            <a:ext cx="457200" cy="457200"/>
          </a:xfrm>
          <a:prstGeom prst="rect">
            <a:avLst/>
          </a:prstGeom>
        </p:spPr>
      </p:pic>
      <p:sp>
        <p:nvSpPr>
          <p:cNvPr id="140" name="TextBox 25">
            <a:extLst>
              <a:ext uri="{FF2B5EF4-FFF2-40B4-BE49-F238E27FC236}">
                <a16:creationId xmlns:a16="http://schemas.microsoft.com/office/drawing/2014/main" id="{BF53B07E-6D5A-9725-CFE1-16D401670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52" y="2190390"/>
            <a:ext cx="10731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Google </a:t>
            </a:r>
            <a:r>
              <a:rPr lang="en-US" altLang="en-US" sz="1000" dirty="0" err="1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BigQuery</a:t>
            </a:r>
            <a:endParaRPr lang="en-US" altLang="en-US" sz="1000" dirty="0">
              <a:solidFill>
                <a:srgbClr val="0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41" name="Graphic 6">
            <a:extLst>
              <a:ext uri="{FF2B5EF4-FFF2-40B4-BE49-F238E27FC236}">
                <a16:creationId xmlns:a16="http://schemas.microsoft.com/office/drawing/2014/main" id="{554E7299-EBA9-47FD-5C99-0ED5E4161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97202" y="1757496"/>
            <a:ext cx="44970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" name="TextBox 10">
            <a:extLst>
              <a:ext uri="{FF2B5EF4-FFF2-40B4-BE49-F238E27FC236}">
                <a16:creationId xmlns:a16="http://schemas.microsoft.com/office/drawing/2014/main" id="{F5A442F6-767D-4E95-847C-C677FA098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176790"/>
            <a:ext cx="226853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Athena</a:t>
            </a:r>
          </a:p>
        </p:txBody>
      </p:sp>
      <p:pic>
        <p:nvPicPr>
          <p:cNvPr id="143" name="Graphic 6">
            <a:extLst>
              <a:ext uri="{FF2B5EF4-FFF2-40B4-BE49-F238E27FC236}">
                <a16:creationId xmlns:a16="http://schemas.microsoft.com/office/drawing/2014/main" id="{03E25D7C-28CD-07D5-76CD-7A1118F7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614" y="175749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" name="TextBox 9">
            <a:extLst>
              <a:ext uri="{FF2B5EF4-FFF2-40B4-BE49-F238E27FC236}">
                <a16:creationId xmlns:a16="http://schemas.microsoft.com/office/drawing/2014/main" id="{B2B35827-8B5F-5013-C8F6-13EC4521E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868" y="2176461"/>
            <a:ext cx="22431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Personalize</a:t>
            </a:r>
          </a:p>
        </p:txBody>
      </p:sp>
      <p:pic>
        <p:nvPicPr>
          <p:cNvPr id="145" name="Graphic 8">
            <a:extLst>
              <a:ext uri="{FF2B5EF4-FFF2-40B4-BE49-F238E27FC236}">
                <a16:creationId xmlns:a16="http://schemas.microsoft.com/office/drawing/2014/main" id="{E37678CA-FB44-B0A1-21CA-2BFDE8BF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245" y="175749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" name="TextBox 9">
            <a:extLst>
              <a:ext uri="{FF2B5EF4-FFF2-40B4-BE49-F238E27FC236}">
                <a16:creationId xmlns:a16="http://schemas.microsoft.com/office/drawing/2014/main" id="{554E145C-DFD6-A22D-B98D-E9E6CDA37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9059" y="2176461"/>
            <a:ext cx="223996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S3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FADE8866-CD5D-576C-FB48-4EDF6678C32C}"/>
              </a:ext>
            </a:extLst>
          </p:cNvPr>
          <p:cNvCxnSpPr>
            <a:cxnSpLocks/>
            <a:stCxn id="110" idx="3"/>
            <a:endCxn id="141" idx="1"/>
          </p:cNvCxnSpPr>
          <p:nvPr/>
        </p:nvCxnSpPr>
        <p:spPr>
          <a:xfrm flipV="1">
            <a:off x="974641" y="1986096"/>
            <a:ext cx="2322561" cy="5927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D61FEC3-929C-7AEC-6161-766585EF0F67}"/>
              </a:ext>
            </a:extLst>
          </p:cNvPr>
          <p:cNvCxnSpPr>
            <a:cxnSpLocks/>
            <a:stCxn id="170" idx="3"/>
            <a:endCxn id="145" idx="1"/>
          </p:cNvCxnSpPr>
          <p:nvPr/>
        </p:nvCxnSpPr>
        <p:spPr>
          <a:xfrm>
            <a:off x="4854932" y="1986096"/>
            <a:ext cx="658313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54E8B8A-0C37-A6AF-5556-27A20BFB2EB7}"/>
              </a:ext>
            </a:extLst>
          </p:cNvPr>
          <p:cNvCxnSpPr>
            <a:cxnSpLocks/>
            <a:stCxn id="145" idx="3"/>
            <a:endCxn id="143" idx="1"/>
          </p:cNvCxnSpPr>
          <p:nvPr/>
        </p:nvCxnSpPr>
        <p:spPr>
          <a:xfrm>
            <a:off x="5970445" y="1986096"/>
            <a:ext cx="64316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NumBox 8">
            <a:extLst>
              <a:ext uri="{FF2B5EF4-FFF2-40B4-BE49-F238E27FC236}">
                <a16:creationId xmlns:a16="http://schemas.microsoft.com/office/drawing/2014/main" id="{3EC49A57-EDC0-1FB3-0FEA-ACAF551554AF}"/>
              </a:ext>
            </a:extLst>
          </p:cNvPr>
          <p:cNvSpPr/>
          <p:nvPr/>
        </p:nvSpPr>
        <p:spPr>
          <a:xfrm>
            <a:off x="2907042" y="1667430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</a:p>
        </p:txBody>
      </p:sp>
      <p:sp>
        <p:nvSpPr>
          <p:cNvPr id="151" name="TextBox 25">
            <a:extLst>
              <a:ext uri="{FF2B5EF4-FFF2-40B4-BE49-F238E27FC236}">
                <a16:creationId xmlns:a16="http://schemas.microsoft.com/office/drawing/2014/main" id="{C85434FC-BF22-2B34-E8E0-AA76AAF7F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527" y="3233134"/>
            <a:ext cx="10731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Google Analytics</a:t>
            </a:r>
          </a:p>
        </p:txBody>
      </p:sp>
      <p:pic>
        <p:nvPicPr>
          <p:cNvPr id="152" name="Picture 6" descr="vertical analytics logo">
            <a:extLst>
              <a:ext uri="{FF2B5EF4-FFF2-40B4-BE49-F238E27FC236}">
                <a16:creationId xmlns:a16="http://schemas.microsoft.com/office/drawing/2014/main" id="{50C8922E-FEDA-FE2D-7137-5DDBD3BBD1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9" t="1984" r="40972" b="52124"/>
          <a:stretch/>
        </p:blipFill>
        <p:spPr bwMode="auto">
          <a:xfrm>
            <a:off x="462218" y="2775957"/>
            <a:ext cx="429768" cy="45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BADA5772-8368-3A67-17BF-736970800050}"/>
              </a:ext>
            </a:extLst>
          </p:cNvPr>
          <p:cNvCxnSpPr>
            <a:cxnSpLocks/>
          </p:cNvCxnSpPr>
          <p:nvPr/>
        </p:nvCxnSpPr>
        <p:spPr>
          <a:xfrm flipV="1">
            <a:off x="685800" y="3596640"/>
            <a:ext cx="0" cy="3474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45FB547-2ED5-FFC1-50F9-E3173D120063}"/>
              </a:ext>
            </a:extLst>
          </p:cNvPr>
          <p:cNvCxnSpPr>
            <a:cxnSpLocks/>
          </p:cNvCxnSpPr>
          <p:nvPr/>
        </p:nvCxnSpPr>
        <p:spPr>
          <a:xfrm flipV="1">
            <a:off x="685800" y="2569464"/>
            <a:ext cx="0" cy="3474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25">
            <a:extLst>
              <a:ext uri="{FF2B5EF4-FFF2-40B4-BE49-F238E27FC236}">
                <a16:creationId xmlns:a16="http://schemas.microsoft.com/office/drawing/2014/main" id="{D08C56B5-2D77-4BF2-A8F8-4078279ED561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016504"/>
            <a:ext cx="985801" cy="705233"/>
            <a:chOff x="2674471" y="1356117"/>
            <a:chExt cx="1488360" cy="707461"/>
          </a:xfrm>
        </p:grpSpPr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7D9E7C3E-F527-35BD-EF0B-96B68D197BBA}"/>
                </a:ext>
              </a:extLst>
            </p:cNvPr>
            <p:cNvSpPr/>
            <p:nvPr/>
          </p:nvSpPr>
          <p:spPr>
            <a:xfrm rot="10800000">
              <a:off x="3247894" y="1356117"/>
              <a:ext cx="914937" cy="707461"/>
            </a:xfrm>
            <a:custGeom>
              <a:avLst/>
              <a:gdLst>
                <a:gd name="connsiteX0" fmla="*/ 0 w 622300"/>
                <a:gd name="connsiteY0" fmla="*/ 0 h 1574800"/>
                <a:gd name="connsiteX1" fmla="*/ 622300 w 622300"/>
                <a:gd name="connsiteY1" fmla="*/ 0 h 1574800"/>
                <a:gd name="connsiteX2" fmla="*/ 622300 w 622300"/>
                <a:gd name="connsiteY2" fmla="*/ 1574800 h 1574800"/>
                <a:gd name="connsiteX3" fmla="*/ 482600 w 622300"/>
                <a:gd name="connsiteY3" fmla="*/ 1574800 h 1574800"/>
                <a:gd name="connsiteX4" fmla="*/ 0 w 622300"/>
                <a:gd name="connsiteY4" fmla="*/ 157480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300" h="1574800">
                  <a:moveTo>
                    <a:pt x="0" y="0"/>
                  </a:moveTo>
                  <a:lnTo>
                    <a:pt x="622300" y="0"/>
                  </a:lnTo>
                  <a:lnTo>
                    <a:pt x="622300" y="1574800"/>
                  </a:lnTo>
                  <a:lnTo>
                    <a:pt x="482600" y="1574800"/>
                  </a:lnTo>
                  <a:lnTo>
                    <a:pt x="0" y="1574800"/>
                  </a:lnTo>
                </a:path>
              </a:pathLst>
            </a:custGeom>
            <a:noFill/>
            <a:ln w="12700">
              <a:solidFill>
                <a:schemeClr val="tx2"/>
              </a:solidFill>
              <a:headEnd type="arrow" w="med" len="sm"/>
              <a:tailEnd type="arrow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ED196B78-4E30-5C62-8D05-07A8C150FA67}"/>
                </a:ext>
              </a:extLst>
            </p:cNvPr>
            <p:cNvCxnSpPr>
              <a:cxnSpLocks/>
            </p:cNvCxnSpPr>
            <p:nvPr/>
          </p:nvCxnSpPr>
          <p:spPr>
            <a:xfrm>
              <a:off x="2674471" y="1710853"/>
              <a:ext cx="573423" cy="0"/>
            </a:xfrm>
            <a:prstGeom prst="straightConnector1">
              <a:avLst/>
            </a:prstGeom>
            <a:ln w="12700">
              <a:solidFill>
                <a:srgbClr val="545B64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TextBox 20">
            <a:extLst>
              <a:ext uri="{FF2B5EF4-FFF2-40B4-BE49-F238E27FC236}">
                <a16:creationId xmlns:a16="http://schemas.microsoft.com/office/drawing/2014/main" id="{4B0F834C-E739-5923-826B-A0809BEA9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3938" y="5925979"/>
            <a:ext cx="2292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Lambda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BD3C6630-0B6A-B2E0-F36E-53E5E443AF2E}"/>
              </a:ext>
            </a:extLst>
          </p:cNvPr>
          <p:cNvSpPr/>
          <p:nvPr/>
        </p:nvSpPr>
        <p:spPr>
          <a:xfrm>
            <a:off x="3087339" y="4462881"/>
            <a:ext cx="5738232" cy="1678172"/>
          </a:xfrm>
          <a:prstGeom prst="rect">
            <a:avLst/>
          </a:prstGeom>
          <a:noFill/>
          <a:ln w="12700">
            <a:solidFill>
              <a:srgbClr val="5A6B8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5A6B8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Advanced Composite Recipe</a:t>
            </a:r>
          </a:p>
        </p:txBody>
      </p:sp>
      <p:pic>
        <p:nvPicPr>
          <p:cNvPr id="163" name="Graphic 10">
            <a:extLst>
              <a:ext uri="{FF2B5EF4-FFF2-40B4-BE49-F238E27FC236}">
                <a16:creationId xmlns:a16="http://schemas.microsoft.com/office/drawing/2014/main" id="{E8FC4549-43D7-A7ED-D09C-33450EBB1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706" y="362293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" name="TextBox 20">
            <a:extLst>
              <a:ext uri="{FF2B5EF4-FFF2-40B4-BE49-F238E27FC236}">
                <a16:creationId xmlns:a16="http://schemas.microsoft.com/office/drawing/2014/main" id="{39A74A90-416A-CD1B-C369-6B694439A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2490" y="4069122"/>
            <a:ext cx="2292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Lambda</a:t>
            </a:r>
          </a:p>
        </p:txBody>
      </p:sp>
      <p:pic>
        <p:nvPicPr>
          <p:cNvPr id="165" name="Graphic 6">
            <a:extLst>
              <a:ext uri="{FF2B5EF4-FFF2-40B4-BE49-F238E27FC236}">
                <a16:creationId xmlns:a16="http://schemas.microsoft.com/office/drawing/2014/main" id="{376A501F-6C72-4B78-1538-EEB58A2D5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188" y="362293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TextBox 9">
            <a:extLst>
              <a:ext uri="{FF2B5EF4-FFF2-40B4-BE49-F238E27FC236}">
                <a16:creationId xmlns:a16="http://schemas.microsoft.com/office/drawing/2014/main" id="{E0C68987-44CC-714F-BDB1-9F005057F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8853" y="4060290"/>
            <a:ext cx="22431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Personalize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D814E2F8-C7F2-9CFA-A47F-CF4DF27963B6}"/>
              </a:ext>
            </a:extLst>
          </p:cNvPr>
          <p:cNvCxnSpPr>
            <a:cxnSpLocks/>
            <a:stCxn id="163" idx="3"/>
            <a:endCxn id="165" idx="1"/>
          </p:cNvCxnSpPr>
          <p:nvPr/>
        </p:nvCxnSpPr>
        <p:spPr>
          <a:xfrm>
            <a:off x="3746906" y="3851534"/>
            <a:ext cx="657282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NumBox 8">
            <a:extLst>
              <a:ext uri="{FF2B5EF4-FFF2-40B4-BE49-F238E27FC236}">
                <a16:creationId xmlns:a16="http://schemas.microsoft.com/office/drawing/2014/main" id="{96B039DA-5A05-3CEA-8986-05AC1CACBA82}"/>
              </a:ext>
            </a:extLst>
          </p:cNvPr>
          <p:cNvSpPr/>
          <p:nvPr/>
        </p:nvSpPr>
        <p:spPr>
          <a:xfrm>
            <a:off x="2902100" y="3520776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</a:t>
            </a:r>
          </a:p>
        </p:txBody>
      </p:sp>
      <p:cxnSp>
        <p:nvCxnSpPr>
          <p:cNvPr id="169" name="Elbow Connector 168">
            <a:extLst>
              <a:ext uri="{FF2B5EF4-FFF2-40B4-BE49-F238E27FC236}">
                <a16:creationId xmlns:a16="http://schemas.microsoft.com/office/drawing/2014/main" id="{0EEFDFBF-07B4-961B-FE37-0733D79797E9}"/>
              </a:ext>
            </a:extLst>
          </p:cNvPr>
          <p:cNvCxnSpPr>
            <a:cxnSpLocks/>
            <a:stCxn id="94" idx="3"/>
            <a:endCxn id="163" idx="1"/>
          </p:cNvCxnSpPr>
          <p:nvPr/>
        </p:nvCxnSpPr>
        <p:spPr>
          <a:xfrm flipV="1">
            <a:off x="2384614" y="3851534"/>
            <a:ext cx="905092" cy="31916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Graphic 10">
            <a:extLst>
              <a:ext uri="{FF2B5EF4-FFF2-40B4-BE49-F238E27FC236}">
                <a16:creationId xmlns:a16="http://schemas.microsoft.com/office/drawing/2014/main" id="{DC0783BD-89B2-CABD-4C3A-7894AEA73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732" y="175749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" name="TextBox 20">
            <a:extLst>
              <a:ext uri="{FF2B5EF4-FFF2-40B4-BE49-F238E27FC236}">
                <a16:creationId xmlns:a16="http://schemas.microsoft.com/office/drawing/2014/main" id="{3E7B9870-BDD7-0833-3A82-6047C3BAD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394" y="2185061"/>
            <a:ext cx="2292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Lambda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0E49256-59CF-2459-DDC7-6D9EF48E674C}"/>
              </a:ext>
            </a:extLst>
          </p:cNvPr>
          <p:cNvCxnSpPr>
            <a:cxnSpLocks/>
            <a:stCxn id="141" idx="3"/>
            <a:endCxn id="170" idx="1"/>
          </p:cNvCxnSpPr>
          <p:nvPr/>
        </p:nvCxnSpPr>
        <p:spPr>
          <a:xfrm>
            <a:off x="3746906" y="1986096"/>
            <a:ext cx="650826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029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idebar Background">
            <a:extLst>
              <a:ext uri="{FF2B5EF4-FFF2-40B4-BE49-F238E27FC236}">
                <a16:creationId xmlns:a16="http://schemas.microsoft.com/office/drawing/2014/main" id="{B0A83432-3797-164E-B817-BA71B523944F}"/>
              </a:ext>
            </a:extLst>
          </p:cNvPr>
          <p:cNvSpPr/>
          <p:nvPr/>
        </p:nvSpPr>
        <p:spPr>
          <a:xfrm>
            <a:off x="8964546" y="6350"/>
            <a:ext cx="3216348" cy="6858000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NumBox 5">
            <a:extLst>
              <a:ext uri="{FF2B5EF4-FFF2-40B4-BE49-F238E27FC236}">
                <a16:creationId xmlns:a16="http://schemas.microsoft.com/office/drawing/2014/main" id="{A2290CE2-D8F1-634A-905A-BA66C42AEBC9}"/>
              </a:ext>
            </a:extLst>
          </p:cNvPr>
          <p:cNvSpPr/>
          <p:nvPr/>
        </p:nvSpPr>
        <p:spPr>
          <a:xfrm>
            <a:off x="9024313" y="3601135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</a:t>
            </a:r>
          </a:p>
        </p:txBody>
      </p:sp>
      <p:sp>
        <p:nvSpPr>
          <p:cNvPr id="48" name="NumBox 4">
            <a:extLst>
              <a:ext uri="{FF2B5EF4-FFF2-40B4-BE49-F238E27FC236}">
                <a16:creationId xmlns:a16="http://schemas.microsoft.com/office/drawing/2014/main" id="{DB3429CA-DC02-CB4C-880D-98CA93789536}"/>
              </a:ext>
            </a:extLst>
          </p:cNvPr>
          <p:cNvSpPr/>
          <p:nvPr/>
        </p:nvSpPr>
        <p:spPr>
          <a:xfrm>
            <a:off x="9039645" y="2809449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</a:t>
            </a:r>
          </a:p>
        </p:txBody>
      </p:sp>
      <p:sp>
        <p:nvSpPr>
          <p:cNvPr id="49" name="NumBox 3">
            <a:extLst>
              <a:ext uri="{FF2B5EF4-FFF2-40B4-BE49-F238E27FC236}">
                <a16:creationId xmlns:a16="http://schemas.microsoft.com/office/drawing/2014/main" id="{FBB6C579-1AAE-E74E-B11A-6E47F977F102}"/>
              </a:ext>
            </a:extLst>
          </p:cNvPr>
          <p:cNvSpPr/>
          <p:nvPr/>
        </p:nvSpPr>
        <p:spPr>
          <a:xfrm>
            <a:off x="9059780" y="2007468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</a:t>
            </a:r>
          </a:p>
        </p:txBody>
      </p:sp>
      <p:sp>
        <p:nvSpPr>
          <p:cNvPr id="50" name="NumBox 2">
            <a:extLst>
              <a:ext uri="{FF2B5EF4-FFF2-40B4-BE49-F238E27FC236}">
                <a16:creationId xmlns:a16="http://schemas.microsoft.com/office/drawing/2014/main" id="{467C0ED0-7F8D-E04F-83B3-FF198C2806BF}"/>
              </a:ext>
            </a:extLst>
          </p:cNvPr>
          <p:cNvSpPr/>
          <p:nvPr/>
        </p:nvSpPr>
        <p:spPr>
          <a:xfrm>
            <a:off x="9045197" y="1248454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</a:p>
        </p:txBody>
      </p:sp>
      <p:sp>
        <p:nvSpPr>
          <p:cNvPr id="51" name="NumBox 1">
            <a:extLst>
              <a:ext uri="{FF2B5EF4-FFF2-40B4-BE49-F238E27FC236}">
                <a16:creationId xmlns:a16="http://schemas.microsoft.com/office/drawing/2014/main" id="{61A833CA-45E5-DA44-9841-E3816A71ECCE}"/>
              </a:ext>
            </a:extLst>
          </p:cNvPr>
          <p:cNvSpPr/>
          <p:nvPr/>
        </p:nvSpPr>
        <p:spPr>
          <a:xfrm>
            <a:off x="9059780" y="626600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6398EE-554B-AF4E-94AD-B1074332E491}"/>
              </a:ext>
            </a:extLst>
          </p:cNvPr>
          <p:cNvSpPr txBox="1"/>
          <p:nvPr/>
        </p:nvSpPr>
        <p:spPr>
          <a:xfrm>
            <a:off x="9453788" y="548716"/>
            <a:ext cx="2819400" cy="6163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developer adds/modifies DDL/DML scripts in configuration files and commits them into GitHub for deployment.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GitHub uses a webhook to start the build process on Jenkins. Declarative pipeline job in Jenkins is kicked to start the build process.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Jenkins builds a docker container image using the configuration specified in the docker file. Once an image is built Jenkins job pushes the image to docker hub. 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Jenkins job pulls the latest docker hub image and creates a new container, executes the DDL/DML scripts specified in the configuration file.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docker container with latest image is executed to deploy the changes in multiple environments. Logs, test results in the docker container are saved to mapped ec2 directory.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 executed in docker container checkpoints each executed step from config files and saves it in s3 bucket. In event of container restart, last saved checkpoint is used for execution. </a:t>
            </a:r>
          </a:p>
          <a:p>
            <a:pPr>
              <a:spcAft>
                <a:spcPts val="1200"/>
              </a:spcAft>
            </a:pPr>
            <a:endParaRPr lang="en-US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1200"/>
              </a:spcAft>
            </a:pPr>
            <a:endParaRPr lang="en-US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1200"/>
              </a:spcAft>
            </a:pPr>
            <a:endParaRPr lang="en-US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1200"/>
              </a:spcAft>
            </a:pPr>
            <a:endParaRPr lang="en-US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607483-4712-2AB2-8220-7CD4D6BE9179}"/>
              </a:ext>
            </a:extLst>
          </p:cNvPr>
          <p:cNvCxnSpPr/>
          <p:nvPr/>
        </p:nvCxnSpPr>
        <p:spPr>
          <a:xfrm>
            <a:off x="-2527990" y="3214815"/>
            <a:ext cx="508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5">
            <a:extLst>
              <a:ext uri="{FF2B5EF4-FFF2-40B4-BE49-F238E27FC236}">
                <a16:creationId xmlns:a16="http://schemas.microsoft.com/office/drawing/2014/main" id="{AA70D589-9CD6-9FE6-2814-40DB26908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889" y="2591327"/>
            <a:ext cx="10731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Developer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15FBF0-72DB-E5CC-AA59-3FD7DB179834}"/>
              </a:ext>
            </a:extLst>
          </p:cNvPr>
          <p:cNvGrpSpPr/>
          <p:nvPr/>
        </p:nvGrpSpPr>
        <p:grpSpPr>
          <a:xfrm>
            <a:off x="607097" y="411556"/>
            <a:ext cx="7969110" cy="4678932"/>
            <a:chOff x="389387" y="1569468"/>
            <a:chExt cx="7969110" cy="467893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DBD0A0E-93B2-AF31-CDCF-30D6DBC32B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387" y="3397052"/>
              <a:ext cx="435421" cy="461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CC35D992-2F0A-9303-6CEB-791C87A2F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313435"/>
              <a:ext cx="628650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7405B92-F0BA-DB29-6DE9-8680B5570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8395" y="3989027"/>
              <a:ext cx="628650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Jenkins">
              <a:extLst>
                <a:ext uri="{FF2B5EF4-FFF2-40B4-BE49-F238E27FC236}">
                  <a16:creationId xmlns:a16="http://schemas.microsoft.com/office/drawing/2014/main" id="{8B307F07-D2C1-DBCB-EE02-2ECC4BCEF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7624" y="3302540"/>
              <a:ext cx="1299421" cy="649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25">
              <a:extLst>
                <a:ext uri="{FF2B5EF4-FFF2-40B4-BE49-F238E27FC236}">
                  <a16:creationId xmlns:a16="http://schemas.microsoft.com/office/drawing/2014/main" id="{33829481-3C5C-EFF6-3C3D-F47A8A5A76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7950" y="3818974"/>
              <a:ext cx="10731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dirty="0">
                  <a:solidFill>
                    <a:srgbClr val="0000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Git</a:t>
              </a:r>
            </a:p>
          </p:txBody>
        </p:sp>
        <p:sp>
          <p:nvSpPr>
            <p:cNvPr id="8" name="TextBox 25">
              <a:extLst>
                <a:ext uri="{FF2B5EF4-FFF2-40B4-BE49-F238E27FC236}">
                  <a16:creationId xmlns:a16="http://schemas.microsoft.com/office/drawing/2014/main" id="{51E5A92D-0BB7-C016-9A9D-1B0D0053AC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6145" y="4554379"/>
              <a:ext cx="10731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dirty="0">
                  <a:solidFill>
                    <a:srgbClr val="0000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EC2 Host</a:t>
              </a:r>
            </a:p>
          </p:txBody>
        </p:sp>
        <p:pic>
          <p:nvPicPr>
            <p:cNvPr id="3088" name="Picture 16" descr="New OpenNebula 5.12 Beta with Docker Hub Integration - OpenNebula – Open  Source Cloud &amp; Edge Computing Platform">
              <a:extLst>
                <a:ext uri="{FF2B5EF4-FFF2-40B4-BE49-F238E27FC236}">
                  <a16:creationId xmlns:a16="http://schemas.microsoft.com/office/drawing/2014/main" id="{A23AFFA3-8E8E-C92A-4013-83ED12DEAD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8837" y="1651216"/>
              <a:ext cx="1849893" cy="459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2" name="Picture 20">
              <a:extLst>
                <a:ext uri="{FF2B5EF4-FFF2-40B4-BE49-F238E27FC236}">
                  <a16:creationId xmlns:a16="http://schemas.microsoft.com/office/drawing/2014/main" id="{17D94348-EA93-AB34-1FB7-FA4293727B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2961" y="4052512"/>
              <a:ext cx="769420" cy="671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479959C-8382-E107-21DC-2BDEAB1754AB}"/>
                </a:ext>
              </a:extLst>
            </p:cNvPr>
            <p:cNvGrpSpPr/>
            <p:nvPr/>
          </p:nvGrpSpPr>
          <p:grpSpPr>
            <a:xfrm>
              <a:off x="5448132" y="3984287"/>
              <a:ext cx="2910365" cy="1044913"/>
              <a:chOff x="5448132" y="3754610"/>
              <a:chExt cx="2910365" cy="1044913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5479A6-AE8C-D303-A731-2308A185D477}"/>
                  </a:ext>
                </a:extLst>
              </p:cNvPr>
              <p:cNvSpPr/>
              <p:nvPr/>
            </p:nvSpPr>
            <p:spPr>
              <a:xfrm>
                <a:off x="5448132" y="3754610"/>
                <a:ext cx="2910365" cy="1044913"/>
              </a:xfrm>
              <a:prstGeom prst="rect">
                <a:avLst/>
              </a:prstGeom>
              <a:noFill/>
              <a:ln w="12700">
                <a:solidFill>
                  <a:srgbClr val="141B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dirty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pic>
            <p:nvPicPr>
              <p:cNvPr id="3090" name="Picture 18">
                <a:extLst>
                  <a:ext uri="{FF2B5EF4-FFF2-40B4-BE49-F238E27FC236}">
                    <a16:creationId xmlns:a16="http://schemas.microsoft.com/office/drawing/2014/main" id="{773767BD-4D98-A885-DF3D-68AE2CD96F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15200" y="3810000"/>
                <a:ext cx="842835" cy="8428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25">
                <a:extLst>
                  <a:ext uri="{FF2B5EF4-FFF2-40B4-BE49-F238E27FC236}">
                    <a16:creationId xmlns:a16="http://schemas.microsoft.com/office/drawing/2014/main" id="{B0A430FE-BBE8-BBBF-E87F-7B7051F226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08932" y="4524604"/>
                <a:ext cx="1249565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Amazon Redshift</a:t>
                </a:r>
              </a:p>
            </p:txBody>
          </p:sp>
          <p:pic>
            <p:nvPicPr>
              <p:cNvPr id="3100" name="Picture 28">
                <a:extLst>
                  <a:ext uri="{FF2B5EF4-FFF2-40B4-BE49-F238E27FC236}">
                    <a16:creationId xmlns:a16="http://schemas.microsoft.com/office/drawing/2014/main" id="{79A5BACC-489E-402D-6717-35266E23B8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1966" y="3867443"/>
                <a:ext cx="824195" cy="8241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25">
                <a:extLst>
                  <a:ext uri="{FF2B5EF4-FFF2-40B4-BE49-F238E27FC236}">
                    <a16:creationId xmlns:a16="http://schemas.microsoft.com/office/drawing/2014/main" id="{6C3B84B3-3251-9AE0-1DDF-5A89E9353A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20346" y="3959103"/>
                <a:ext cx="773937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Run Docker Container</a:t>
                </a:r>
              </a:p>
            </p:txBody>
          </p:sp>
          <p:sp>
            <p:nvSpPr>
              <p:cNvPr id="16" name="TextBox 25">
                <a:extLst>
                  <a:ext uri="{FF2B5EF4-FFF2-40B4-BE49-F238E27FC236}">
                    <a16:creationId xmlns:a16="http://schemas.microsoft.com/office/drawing/2014/main" id="{495B34E5-2EB9-8942-9F85-BC088A65B7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66739" y="3765783"/>
                <a:ext cx="107315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TST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4FC69213-78F4-8F91-735F-DA8EAB570C61}"/>
                  </a:ext>
                </a:extLst>
              </p:cNvPr>
              <p:cNvCxnSpPr>
                <a:stCxn id="15" idx="3"/>
                <a:endCxn id="3090" idx="1"/>
              </p:cNvCxnSpPr>
              <p:nvPr/>
            </p:nvCxnSpPr>
            <p:spPr>
              <a:xfrm flipV="1">
                <a:off x="6494283" y="4231418"/>
                <a:ext cx="820917" cy="4684"/>
              </a:xfrm>
              <a:prstGeom prst="straightConnector1">
                <a:avLst/>
              </a:prstGeom>
              <a:ln w="12700">
                <a:solidFill>
                  <a:srgbClr val="545B64"/>
                </a:solidFill>
                <a:headEnd type="none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D184536-88D2-7B3E-038C-36B587AF0CBE}"/>
                </a:ext>
              </a:extLst>
            </p:cNvPr>
            <p:cNvGrpSpPr/>
            <p:nvPr/>
          </p:nvGrpSpPr>
          <p:grpSpPr>
            <a:xfrm>
              <a:off x="5448132" y="5203487"/>
              <a:ext cx="2910365" cy="1044913"/>
              <a:chOff x="5448132" y="5088025"/>
              <a:chExt cx="2910365" cy="1044913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BEE8DE-6CF6-EA01-C4B8-F7191EBA129D}"/>
                  </a:ext>
                </a:extLst>
              </p:cNvPr>
              <p:cNvSpPr/>
              <p:nvPr/>
            </p:nvSpPr>
            <p:spPr>
              <a:xfrm>
                <a:off x="5448132" y="5088025"/>
                <a:ext cx="2910365" cy="1044913"/>
              </a:xfrm>
              <a:prstGeom prst="rect">
                <a:avLst/>
              </a:prstGeom>
              <a:noFill/>
              <a:ln w="12700">
                <a:solidFill>
                  <a:srgbClr val="141B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00" dirty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pic>
            <p:nvPicPr>
              <p:cNvPr id="25" name="Picture 18">
                <a:extLst>
                  <a:ext uri="{FF2B5EF4-FFF2-40B4-BE49-F238E27FC236}">
                    <a16:creationId xmlns:a16="http://schemas.microsoft.com/office/drawing/2014/main" id="{1021A856-D879-79D7-BA94-352B828FB3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15200" y="5143415"/>
                <a:ext cx="842835" cy="8428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2A4A44-E92D-6B5F-B679-483DA21098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08932" y="5858019"/>
                <a:ext cx="1249565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Amazon Redshift</a:t>
                </a:r>
              </a:p>
            </p:txBody>
          </p:sp>
          <p:pic>
            <p:nvPicPr>
              <p:cNvPr id="27" name="Picture 28">
                <a:extLst>
                  <a:ext uri="{FF2B5EF4-FFF2-40B4-BE49-F238E27FC236}">
                    <a16:creationId xmlns:a16="http://schemas.microsoft.com/office/drawing/2014/main" id="{4CE6978B-A5DA-7CD8-F105-1E2C2FA0CC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1966" y="5200858"/>
                <a:ext cx="824195" cy="8241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5">
                <a:extLst>
                  <a:ext uri="{FF2B5EF4-FFF2-40B4-BE49-F238E27FC236}">
                    <a16:creationId xmlns:a16="http://schemas.microsoft.com/office/drawing/2014/main" id="{20382C0D-5BDC-50ED-EF10-497B443581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20346" y="5292518"/>
                <a:ext cx="773937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Run Docker Container</a:t>
                </a:r>
              </a:p>
            </p:txBody>
          </p:sp>
          <p:sp>
            <p:nvSpPr>
              <p:cNvPr id="29" name="TextBox 25">
                <a:extLst>
                  <a:ext uri="{FF2B5EF4-FFF2-40B4-BE49-F238E27FC236}">
                    <a16:creationId xmlns:a16="http://schemas.microsoft.com/office/drawing/2014/main" id="{B7BA9D33-A6DD-8219-CC8D-A3527AA516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66739" y="5099198"/>
                <a:ext cx="107315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PROD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A8DFFF26-BFC6-179A-5A59-04F40F5B3346}"/>
                  </a:ext>
                </a:extLst>
              </p:cNvPr>
              <p:cNvCxnSpPr>
                <a:stCxn id="28" idx="3"/>
                <a:endCxn id="25" idx="1"/>
              </p:cNvCxnSpPr>
              <p:nvPr/>
            </p:nvCxnSpPr>
            <p:spPr>
              <a:xfrm flipV="1">
                <a:off x="6494283" y="5564833"/>
                <a:ext cx="820917" cy="4684"/>
              </a:xfrm>
              <a:prstGeom prst="straightConnector1">
                <a:avLst/>
              </a:prstGeom>
              <a:ln w="12700">
                <a:solidFill>
                  <a:srgbClr val="545B64"/>
                </a:solidFill>
                <a:headEnd type="none" w="med" len="sm"/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82DC4AC-7AC1-28EC-BDC5-4B09B807B77C}"/>
                </a:ext>
              </a:extLst>
            </p:cNvPr>
            <p:cNvCxnSpPr>
              <a:stCxn id="3074" idx="3"/>
              <a:endCxn id="3076" idx="1"/>
            </p:cNvCxnSpPr>
            <p:nvPr/>
          </p:nvCxnSpPr>
          <p:spPr>
            <a:xfrm flipV="1">
              <a:off x="824808" y="3627760"/>
              <a:ext cx="775392" cy="1"/>
            </a:xfrm>
            <a:prstGeom prst="straightConnector1">
              <a:avLst/>
            </a:prstGeom>
            <a:ln w="12700">
              <a:solidFill>
                <a:srgbClr val="545B64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498AF3F-AC9E-D78C-3EB8-10B55DD61855}"/>
                </a:ext>
              </a:extLst>
            </p:cNvPr>
            <p:cNvCxnSpPr>
              <a:stCxn id="3076" idx="3"/>
              <a:endCxn id="3080" idx="1"/>
            </p:cNvCxnSpPr>
            <p:nvPr/>
          </p:nvCxnSpPr>
          <p:spPr>
            <a:xfrm flipV="1">
              <a:off x="2228850" y="3627396"/>
              <a:ext cx="658774" cy="364"/>
            </a:xfrm>
            <a:prstGeom prst="straightConnector1">
              <a:avLst/>
            </a:prstGeom>
            <a:ln w="12700">
              <a:solidFill>
                <a:srgbClr val="545B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1A65C663-1C78-1314-C9CA-36C4FAF66142}"/>
                </a:ext>
              </a:extLst>
            </p:cNvPr>
            <p:cNvCxnSpPr>
              <a:stCxn id="3080" idx="0"/>
              <a:endCxn id="3088" idx="1"/>
            </p:cNvCxnSpPr>
            <p:nvPr/>
          </p:nvCxnSpPr>
          <p:spPr>
            <a:xfrm rot="5400000" flipH="1" flipV="1">
              <a:off x="4282274" y="1135977"/>
              <a:ext cx="1421625" cy="2911502"/>
            </a:xfrm>
            <a:prstGeom prst="bentConnector2">
              <a:avLst/>
            </a:prstGeom>
            <a:ln w="12700">
              <a:solidFill>
                <a:srgbClr val="545B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FC820D5E-6775-9072-0F2C-2846E39974B4}"/>
                </a:ext>
              </a:extLst>
            </p:cNvPr>
            <p:cNvCxnSpPr>
              <a:stCxn id="3088" idx="2"/>
            </p:cNvCxnSpPr>
            <p:nvPr/>
          </p:nvCxnSpPr>
          <p:spPr>
            <a:xfrm rot="5400000">
              <a:off x="5103050" y="1347271"/>
              <a:ext cx="1507393" cy="3034077"/>
            </a:xfrm>
            <a:prstGeom prst="bentConnector2">
              <a:avLst/>
            </a:prstGeom>
            <a:ln w="12700">
              <a:solidFill>
                <a:srgbClr val="545B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BE1CE58-682A-9D8D-430F-943A937D3733}"/>
                </a:ext>
              </a:extLst>
            </p:cNvPr>
            <p:cNvCxnSpPr>
              <a:cxnSpLocks/>
              <a:stCxn id="3080" idx="3"/>
            </p:cNvCxnSpPr>
            <p:nvPr/>
          </p:nvCxnSpPr>
          <p:spPr>
            <a:xfrm>
              <a:off x="4187045" y="3627396"/>
              <a:ext cx="1156162" cy="833699"/>
            </a:xfrm>
            <a:prstGeom prst="straightConnector1">
              <a:avLst/>
            </a:prstGeom>
            <a:ln w="12700">
              <a:solidFill>
                <a:srgbClr val="545B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B33275F-B852-95FD-5A0C-CA676543CF55}"/>
                </a:ext>
              </a:extLst>
            </p:cNvPr>
            <p:cNvCxnSpPr>
              <a:stCxn id="3080" idx="3"/>
            </p:cNvCxnSpPr>
            <p:nvPr/>
          </p:nvCxnSpPr>
          <p:spPr>
            <a:xfrm>
              <a:off x="4187045" y="3627396"/>
              <a:ext cx="1197094" cy="2038625"/>
            </a:xfrm>
            <a:prstGeom prst="straightConnector1">
              <a:avLst/>
            </a:prstGeom>
            <a:ln w="12700">
              <a:solidFill>
                <a:srgbClr val="545B6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NumBox 1">
              <a:extLst>
                <a:ext uri="{FF2B5EF4-FFF2-40B4-BE49-F238E27FC236}">
                  <a16:creationId xmlns:a16="http://schemas.microsoft.com/office/drawing/2014/main" id="{58FD6046-F934-4F6E-0FED-69FBF80C8DB2}"/>
                </a:ext>
              </a:extLst>
            </p:cNvPr>
            <p:cNvSpPr/>
            <p:nvPr/>
          </p:nvSpPr>
          <p:spPr>
            <a:xfrm>
              <a:off x="2426684" y="3279876"/>
              <a:ext cx="274320" cy="27432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ctr"/>
              <a:r>
                <a:rPr lang="en-US" sz="1050" b="1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2</a:t>
              </a:r>
            </a:p>
          </p:txBody>
        </p:sp>
        <p:sp>
          <p:nvSpPr>
            <p:cNvPr id="75" name="NumBox 2">
              <a:extLst>
                <a:ext uri="{FF2B5EF4-FFF2-40B4-BE49-F238E27FC236}">
                  <a16:creationId xmlns:a16="http://schemas.microsoft.com/office/drawing/2014/main" id="{68B17A80-7977-3758-1D5F-27B527CD4F51}"/>
                </a:ext>
              </a:extLst>
            </p:cNvPr>
            <p:cNvSpPr/>
            <p:nvPr/>
          </p:nvSpPr>
          <p:spPr>
            <a:xfrm>
              <a:off x="5173812" y="1569468"/>
              <a:ext cx="274320" cy="27432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ctr"/>
              <a:r>
                <a:rPr lang="en-US" sz="1050" b="1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3</a:t>
              </a:r>
            </a:p>
          </p:txBody>
        </p:sp>
        <p:sp>
          <p:nvSpPr>
            <p:cNvPr id="76" name="NumBox 6">
              <a:extLst>
                <a:ext uri="{FF2B5EF4-FFF2-40B4-BE49-F238E27FC236}">
                  <a16:creationId xmlns:a16="http://schemas.microsoft.com/office/drawing/2014/main" id="{C0AB37FF-5175-FD08-F6E9-4BE5F0E00E21}"/>
                </a:ext>
              </a:extLst>
            </p:cNvPr>
            <p:cNvSpPr/>
            <p:nvPr/>
          </p:nvSpPr>
          <p:spPr>
            <a:xfrm>
              <a:off x="4829509" y="4393020"/>
              <a:ext cx="274320" cy="27432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ctr"/>
              <a:r>
                <a:rPr lang="en-US" sz="1050" b="1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5</a:t>
              </a:r>
            </a:p>
          </p:txBody>
        </p:sp>
        <p:sp>
          <p:nvSpPr>
            <p:cNvPr id="77" name="NumBox 8">
              <a:extLst>
                <a:ext uri="{FF2B5EF4-FFF2-40B4-BE49-F238E27FC236}">
                  <a16:creationId xmlns:a16="http://schemas.microsoft.com/office/drawing/2014/main" id="{B710B2B2-0B49-3457-FE50-FBE1AAF02E29}"/>
                </a:ext>
              </a:extLst>
            </p:cNvPr>
            <p:cNvSpPr/>
            <p:nvPr/>
          </p:nvSpPr>
          <p:spPr>
            <a:xfrm>
              <a:off x="1075344" y="3276600"/>
              <a:ext cx="274320" cy="27432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ctr"/>
              <a:r>
                <a:rPr lang="en-US" sz="1050" b="1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1</a:t>
              </a:r>
            </a:p>
          </p:txBody>
        </p:sp>
        <p:sp>
          <p:nvSpPr>
            <p:cNvPr id="79" name="NumBox 8">
              <a:extLst>
                <a:ext uri="{FF2B5EF4-FFF2-40B4-BE49-F238E27FC236}">
                  <a16:creationId xmlns:a16="http://schemas.microsoft.com/office/drawing/2014/main" id="{12EF361A-BE5B-75C7-EC63-9949112AC7E7}"/>
                </a:ext>
              </a:extLst>
            </p:cNvPr>
            <p:cNvSpPr/>
            <p:nvPr/>
          </p:nvSpPr>
          <p:spPr>
            <a:xfrm>
              <a:off x="6522309" y="3306121"/>
              <a:ext cx="274320" cy="27432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ctr"/>
              <a:r>
                <a:rPr lang="en-US" sz="1050" b="1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4</a:t>
              </a:r>
            </a:p>
          </p:txBody>
        </p:sp>
        <p:pic>
          <p:nvPicPr>
            <p:cNvPr id="4" name="Graphic 8">
              <a:extLst>
                <a:ext uri="{FF2B5EF4-FFF2-40B4-BE49-F238E27FC236}">
                  <a16:creationId xmlns:a16="http://schemas.microsoft.com/office/drawing/2014/main" id="{9C4968EA-0E04-99CF-FC7A-D697FEEFA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4371" y="5119544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D0234F-A628-FB9E-5A4E-0757160D022A}"/>
                </a:ext>
              </a:extLst>
            </p:cNvPr>
            <p:cNvSpPr txBox="1"/>
            <p:nvPr/>
          </p:nvSpPr>
          <p:spPr>
            <a:xfrm>
              <a:off x="3459358" y="5554062"/>
              <a:ext cx="10731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S3 bucket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EDA92F1-99D1-C23B-D09F-49365E8DB459}"/>
                </a:ext>
              </a:extLst>
            </p:cNvPr>
            <p:cNvCxnSpPr>
              <a:stCxn id="4" idx="3"/>
              <a:endCxn id="15" idx="1"/>
            </p:cNvCxnSpPr>
            <p:nvPr/>
          </p:nvCxnSpPr>
          <p:spPr>
            <a:xfrm flipV="1">
              <a:off x="4091571" y="4465779"/>
              <a:ext cx="1628775" cy="882365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D89F88D-10D3-BC86-B35F-B1123B49FE8C}"/>
                </a:ext>
              </a:extLst>
            </p:cNvPr>
            <p:cNvCxnSpPr>
              <a:cxnSpLocks/>
            </p:cNvCxnSpPr>
            <p:nvPr/>
          </p:nvCxnSpPr>
          <p:spPr>
            <a:xfrm>
              <a:off x="4062181" y="5486667"/>
              <a:ext cx="1638768" cy="213875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NumBox 6">
              <a:extLst>
                <a:ext uri="{FF2B5EF4-FFF2-40B4-BE49-F238E27FC236}">
                  <a16:creationId xmlns:a16="http://schemas.microsoft.com/office/drawing/2014/main" id="{DF824DC8-3DC0-D4BA-AF53-75AA12A5B688}"/>
                </a:ext>
              </a:extLst>
            </p:cNvPr>
            <p:cNvSpPr/>
            <p:nvPr/>
          </p:nvSpPr>
          <p:spPr>
            <a:xfrm>
              <a:off x="4378432" y="5226025"/>
              <a:ext cx="274320" cy="27432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ctr"/>
              <a:r>
                <a:rPr lang="en-US" sz="1050" b="1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6</a:t>
              </a:r>
            </a:p>
          </p:txBody>
        </p:sp>
      </p:grpSp>
      <p:sp>
        <p:nvSpPr>
          <p:cNvPr id="24" name="NumBox 6">
            <a:extLst>
              <a:ext uri="{FF2B5EF4-FFF2-40B4-BE49-F238E27FC236}">
                <a16:creationId xmlns:a16="http://schemas.microsoft.com/office/drawing/2014/main" id="{C0242F6B-2090-8491-07A7-E5538A3FE150}"/>
              </a:ext>
            </a:extLst>
          </p:cNvPr>
          <p:cNvSpPr/>
          <p:nvPr/>
        </p:nvSpPr>
        <p:spPr>
          <a:xfrm>
            <a:off x="9024313" y="4570524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5FB574-B44E-9F55-4E29-6DF1416BFDD8}"/>
              </a:ext>
            </a:extLst>
          </p:cNvPr>
          <p:cNvSpPr txBox="1"/>
          <p:nvPr/>
        </p:nvSpPr>
        <p:spPr>
          <a:xfrm>
            <a:off x="2241176" y="12819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47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idebar Background">
            <a:extLst>
              <a:ext uri="{FF2B5EF4-FFF2-40B4-BE49-F238E27FC236}">
                <a16:creationId xmlns:a16="http://schemas.microsoft.com/office/drawing/2014/main" id="{B0A83432-3797-164E-B817-BA71B523944F}"/>
              </a:ext>
            </a:extLst>
          </p:cNvPr>
          <p:cNvSpPr/>
          <p:nvPr/>
        </p:nvSpPr>
        <p:spPr>
          <a:xfrm>
            <a:off x="8964546" y="6350"/>
            <a:ext cx="3216348" cy="6858000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eparator">
            <a:extLst>
              <a:ext uri="{FF2B5EF4-FFF2-40B4-BE49-F238E27FC236}">
                <a16:creationId xmlns:a16="http://schemas.microsoft.com/office/drawing/2014/main" id="{F30A1574-10E4-484A-8146-B48870661EB1}"/>
              </a:ext>
            </a:extLst>
          </p:cNvPr>
          <p:cNvCxnSpPr/>
          <p:nvPr/>
        </p:nvCxnSpPr>
        <p:spPr>
          <a:xfrm>
            <a:off x="353208" y="744685"/>
            <a:ext cx="8595360" cy="0"/>
          </a:xfrm>
          <a:prstGeom prst="line">
            <a:avLst/>
          </a:prstGeom>
          <a:ln w="25400">
            <a:solidFill>
              <a:srgbClr val="545B6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itle text box">
            <a:extLst>
              <a:ext uri="{FF2B5EF4-FFF2-40B4-BE49-F238E27FC236}">
                <a16:creationId xmlns:a16="http://schemas.microsoft.com/office/drawing/2014/main" id="{FB7B5386-D481-0745-9651-3FA89235C81A}"/>
              </a:ext>
            </a:extLst>
          </p:cNvPr>
          <p:cNvSpPr txBox="1"/>
          <p:nvPr/>
        </p:nvSpPr>
        <p:spPr>
          <a:xfrm>
            <a:off x="237696" y="149946"/>
            <a:ext cx="828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1D1C1D"/>
                </a:solidFill>
                <a:effectLst/>
                <a:latin typeface="Slack-Lato"/>
              </a:rPr>
              <a:t>Guidance for DevOps for Redshift – AWS Native</a:t>
            </a:r>
            <a:endParaRPr lang="en-US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7" name="NumBox 5">
            <a:extLst>
              <a:ext uri="{FF2B5EF4-FFF2-40B4-BE49-F238E27FC236}">
                <a16:creationId xmlns:a16="http://schemas.microsoft.com/office/drawing/2014/main" id="{A2290CE2-D8F1-634A-905A-BA66C42AEBC9}"/>
              </a:ext>
            </a:extLst>
          </p:cNvPr>
          <p:cNvSpPr/>
          <p:nvPr/>
        </p:nvSpPr>
        <p:spPr>
          <a:xfrm>
            <a:off x="9039645" y="3135368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</a:t>
            </a:r>
          </a:p>
        </p:txBody>
      </p:sp>
      <p:sp>
        <p:nvSpPr>
          <p:cNvPr id="48" name="NumBox 4">
            <a:extLst>
              <a:ext uri="{FF2B5EF4-FFF2-40B4-BE49-F238E27FC236}">
                <a16:creationId xmlns:a16="http://schemas.microsoft.com/office/drawing/2014/main" id="{DB3429CA-DC02-CB4C-880D-98CA93789536}"/>
              </a:ext>
            </a:extLst>
          </p:cNvPr>
          <p:cNvSpPr/>
          <p:nvPr/>
        </p:nvSpPr>
        <p:spPr>
          <a:xfrm>
            <a:off x="9039645" y="2334299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</a:t>
            </a:r>
          </a:p>
        </p:txBody>
      </p:sp>
      <p:sp>
        <p:nvSpPr>
          <p:cNvPr id="49" name="NumBox 3">
            <a:extLst>
              <a:ext uri="{FF2B5EF4-FFF2-40B4-BE49-F238E27FC236}">
                <a16:creationId xmlns:a16="http://schemas.microsoft.com/office/drawing/2014/main" id="{FBB6C579-1AAE-E74E-B11A-6E47F977F102}"/>
              </a:ext>
            </a:extLst>
          </p:cNvPr>
          <p:cNvSpPr/>
          <p:nvPr/>
        </p:nvSpPr>
        <p:spPr>
          <a:xfrm>
            <a:off x="9039645" y="1564214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</a:t>
            </a:r>
          </a:p>
        </p:txBody>
      </p:sp>
      <p:sp>
        <p:nvSpPr>
          <p:cNvPr id="50" name="NumBox 2">
            <a:extLst>
              <a:ext uri="{FF2B5EF4-FFF2-40B4-BE49-F238E27FC236}">
                <a16:creationId xmlns:a16="http://schemas.microsoft.com/office/drawing/2014/main" id="{467C0ED0-7F8D-E04F-83B3-FF198C2806BF}"/>
              </a:ext>
            </a:extLst>
          </p:cNvPr>
          <p:cNvSpPr/>
          <p:nvPr/>
        </p:nvSpPr>
        <p:spPr>
          <a:xfrm>
            <a:off x="9073987" y="731985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</a:p>
        </p:txBody>
      </p:sp>
      <p:sp>
        <p:nvSpPr>
          <p:cNvPr id="51" name="NumBox 1">
            <a:extLst>
              <a:ext uri="{FF2B5EF4-FFF2-40B4-BE49-F238E27FC236}">
                <a16:creationId xmlns:a16="http://schemas.microsoft.com/office/drawing/2014/main" id="{61A833CA-45E5-DA44-9841-E3816A71ECCE}"/>
              </a:ext>
            </a:extLst>
          </p:cNvPr>
          <p:cNvSpPr/>
          <p:nvPr/>
        </p:nvSpPr>
        <p:spPr>
          <a:xfrm>
            <a:off x="9082442" y="137236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6398EE-554B-AF4E-94AD-B1074332E491}"/>
              </a:ext>
            </a:extLst>
          </p:cNvPr>
          <p:cNvSpPr txBox="1"/>
          <p:nvPr/>
        </p:nvSpPr>
        <p:spPr>
          <a:xfrm>
            <a:off x="9365216" y="65075"/>
            <a:ext cx="2819400" cy="598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developer adds/modifies DDL/DML scripts in configuration files and commits changes into AWS code commit .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code commit triggers off a code build using configuration specified in </a:t>
            </a:r>
            <a:r>
              <a:rPr lang="en-US" sz="105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buildspec.yml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The build happens based on </a:t>
            </a:r>
            <a:r>
              <a:rPr lang="en-US" sz="105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pre_build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build and </a:t>
            </a:r>
            <a:r>
              <a:rPr lang="en-US" sz="105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post_build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command.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code builds the container image and pushes it to AWS code deploy. </a:t>
            </a:r>
          </a:p>
          <a:p>
            <a:pPr>
              <a:spcAft>
                <a:spcPts val="1200"/>
              </a:spcAft>
            </a:pPr>
            <a:endParaRPr lang="en-US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 deploy pushes the container image to Elastic container Registry (ECR) repository.</a:t>
            </a:r>
          </a:p>
          <a:p>
            <a:pPr>
              <a:spcAft>
                <a:spcPts val="1200"/>
              </a:spcAft>
            </a:pPr>
            <a:endParaRPr lang="en-US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EKS cluster picks up the container image , reads configuration in s3 bucket to determine execution step, connects with Redshift cluster and executes DDL/DML code.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 gets deployed in Redshift cluster environment, task completes and the deployment service waits for another change to DDL/DML script. </a:t>
            </a:r>
          </a:p>
          <a:p>
            <a:pPr>
              <a:spcAft>
                <a:spcPts val="1200"/>
              </a:spcAft>
            </a:pPr>
            <a:endParaRPr lang="en-US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1200"/>
              </a:spcAft>
            </a:pPr>
            <a:endParaRPr lang="en-US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1200"/>
              </a:spcAft>
            </a:pPr>
            <a:endParaRPr lang="en-US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1200"/>
              </a:spcAft>
            </a:pPr>
            <a:endParaRPr lang="en-US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607483-4712-2AB2-8220-7CD4D6BE9179}"/>
              </a:ext>
            </a:extLst>
          </p:cNvPr>
          <p:cNvCxnSpPr/>
          <p:nvPr/>
        </p:nvCxnSpPr>
        <p:spPr>
          <a:xfrm>
            <a:off x="-2527990" y="3214815"/>
            <a:ext cx="508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NumBox 6">
            <a:extLst>
              <a:ext uri="{FF2B5EF4-FFF2-40B4-BE49-F238E27FC236}">
                <a16:creationId xmlns:a16="http://schemas.microsoft.com/office/drawing/2014/main" id="{C0242F6B-2090-8491-07A7-E5538A3FE150}"/>
              </a:ext>
            </a:extLst>
          </p:cNvPr>
          <p:cNvSpPr/>
          <p:nvPr/>
        </p:nvSpPr>
        <p:spPr>
          <a:xfrm>
            <a:off x="9065271" y="4050547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6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E4C0224-4B36-51F6-5219-4538733DE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82725"/>
            <a:ext cx="7772400" cy="389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458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WS-architecture-icons">
      <a:dk1>
        <a:srgbClr val="232F3C"/>
      </a:dk1>
      <a:lt1>
        <a:srgbClr val="FAFAFA"/>
      </a:lt1>
      <a:dk2>
        <a:srgbClr val="545B63"/>
      </a:dk2>
      <a:lt2>
        <a:srgbClr val="E5ECEF"/>
      </a:lt2>
      <a:accent1>
        <a:srgbClr val="FF9900"/>
      </a:accent1>
      <a:accent2>
        <a:srgbClr val="F0613C"/>
      </a:accent2>
      <a:accent3>
        <a:srgbClr val="007CBD"/>
      </a:accent3>
      <a:accent4>
        <a:srgbClr val="00A0C8"/>
      </a:accent4>
      <a:accent5>
        <a:srgbClr val="1D8900"/>
      </a:accent5>
      <a:accent6>
        <a:srgbClr val="69AE34"/>
      </a:accent6>
      <a:hlink>
        <a:srgbClr val="007CBC"/>
      </a:hlink>
      <a:folHlink>
        <a:srgbClr val="007CB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WS Confidential Dark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5" id="{7742EFB1-5D65-BC43-8C5A-52FA295D9C6D}" vid="{5211384F-8CF6-A242-84FF-8111C087FB4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38328</TotalTime>
  <Words>621</Words>
  <Application>Microsoft Macintosh PowerPoint</Application>
  <PresentationFormat>Widescreen</PresentationFormat>
  <Paragraphs>92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4" baseType="lpstr">
      <vt:lpstr>Amazon Ember</vt:lpstr>
      <vt:lpstr>Amazon Ember Display</vt:lpstr>
      <vt:lpstr>Amazon Ember Heavy</vt:lpstr>
      <vt:lpstr>Arial</vt:lpstr>
      <vt:lpstr>Bookerly</vt:lpstr>
      <vt:lpstr>Calibri</vt:lpstr>
      <vt:lpstr>Lucida Console</vt:lpstr>
      <vt:lpstr>Slack-Lato</vt:lpstr>
      <vt:lpstr>Wingdings</vt:lpstr>
      <vt:lpstr>Office Theme</vt:lpstr>
      <vt:lpstr>AWS Confidential Dark</vt:lpstr>
      <vt:lpstr>PowerPoint Presentation</vt:lpstr>
      <vt:lpstr>PowerPoint Presentation</vt:lpstr>
      <vt:lpstr>PowerPoint Presentation</vt:lpstr>
    </vt:vector>
  </TitlesOfParts>
  <Manager/>
  <Company>Amazon.com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 Architecture Title</dc:title>
  <dc:subject/>
  <dc:creator>Amazon Web Services</dc:creator>
  <cp:keywords/>
  <dc:description/>
  <cp:lastModifiedBy>Microsoft Office User</cp:lastModifiedBy>
  <cp:revision>104</cp:revision>
  <dcterms:created xsi:type="dcterms:W3CDTF">2018-02-11T04:20:17Z</dcterms:created>
  <dcterms:modified xsi:type="dcterms:W3CDTF">2023-04-03T13:25:16Z</dcterms:modified>
  <cp:category/>
</cp:coreProperties>
</file>